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59" r:id="rId4"/>
    <p:sldId id="268" r:id="rId5"/>
    <p:sldId id="272" r:id="rId6"/>
    <p:sldId id="270" r:id="rId7"/>
    <p:sldId id="271" r:id="rId8"/>
    <p:sldId id="273" r:id="rId9"/>
    <p:sldId id="274" r:id="rId10"/>
    <p:sldId id="275" r:id="rId11"/>
    <p:sldId id="276" r:id="rId12"/>
    <p:sldId id="261" r:id="rId13"/>
    <p:sldId id="277" r:id="rId14"/>
    <p:sldId id="262" r:id="rId15"/>
    <p:sldId id="264" r:id="rId16"/>
    <p:sldId id="278" r:id="rId17"/>
    <p:sldId id="265" r:id="rId18"/>
    <p:sldId id="279" r:id="rId19"/>
    <p:sldId id="280" r:id="rId20"/>
    <p:sldId id="25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02CB5-0A80-AE3A-E808-2FE58A284B3C}" v="2020" dt="2021-04-15T07:16:34.808"/>
    <p1510:client id="{46E553AB-5EAF-4492-A1FD-90FC62C90D12}" v="82" dt="2021-04-14T14:42:24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E8A7A51-D656-47F0-BF06-7DEC0FA09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iały, ser&#10;&#10;Opis wygenerowany automatycznie">
            <a:extLst>
              <a:ext uri="{FF2B5EF4-FFF2-40B4-BE49-F238E27FC236}">
                <a16:creationId xmlns:a16="http://schemas.microsoft.com/office/drawing/2014/main" id="{243083F2-584C-403F-8055-45207EE08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1176" r="-1" b="1716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C0F7D017-358C-4536-980E-7C6B97AE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846055" cy="3029884"/>
          </a:xfrm>
        </p:spPr>
        <p:txBody>
          <a:bodyPr>
            <a:normAutofit/>
          </a:bodyPr>
          <a:lstStyle/>
          <a:p>
            <a:r>
              <a:rPr lang="pl-PL">
                <a:latin typeface="Aharoni"/>
                <a:cs typeface="Calibri Light"/>
              </a:rPr>
              <a:t>Komórka minimalna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7354" y="1268077"/>
            <a:ext cx="3685069" cy="914400"/>
          </a:xfrm>
        </p:spPr>
        <p:txBody>
          <a:bodyPr>
            <a:normAutofit/>
          </a:bodyPr>
          <a:lstStyle/>
          <a:p>
            <a:r>
              <a:rPr lang="pl-PL">
                <a:latin typeface="Arial"/>
                <a:cs typeface="Aharoni"/>
              </a:rPr>
              <a:t>Aleksandra Górecka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3D524A5-0026-48B3-A857-8AE02CEC0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BDC409-B9E5-424E-8B21-230A8C31109D}"/>
              </a:ext>
            </a:extLst>
          </p:cNvPr>
          <p:cNvSpPr txBox="1"/>
          <p:nvPr/>
        </p:nvSpPr>
        <p:spPr>
          <a:xfrm>
            <a:off x="7557752" y="5647386"/>
            <a:ext cx="43678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chemeClr val="bg1">
                    <a:lumMod val="75000"/>
                  </a:schemeClr>
                </a:solidFill>
              </a:rPr>
              <a:t>Mycoplasma mycoides, kolonie</a:t>
            </a:r>
          </a:p>
          <a:p>
            <a:pPr algn="l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8A5E98-8CB0-4ED3-81D2-3857E02BD4F0}"/>
              </a:ext>
            </a:extLst>
          </p:cNvPr>
          <p:cNvSpPr txBox="1"/>
          <p:nvPr/>
        </p:nvSpPr>
        <p:spPr>
          <a:xfrm>
            <a:off x="7561105" y="5940514"/>
            <a:ext cx="455697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>
                <a:solidFill>
                  <a:schemeClr val="bg1">
                    <a:lumMod val="65000"/>
                  </a:schemeClr>
                </a:solidFill>
                <a:latin typeface="Californian FB"/>
                <a:ea typeface="+mn-lt"/>
                <a:cs typeface="+mn-lt"/>
              </a:rPr>
              <a:t>M.G. Mbengue i in., 2013,</a:t>
            </a:r>
            <a:r>
              <a:rPr lang="pl-PL" sz="1100" dirty="0">
                <a:solidFill>
                  <a:schemeClr val="bg1">
                    <a:lumMod val="65000"/>
                  </a:schemeClr>
                </a:solidFill>
                <a:latin typeface="Californian FB"/>
              </a:rPr>
              <a:t> </a:t>
            </a:r>
            <a:r>
              <a:rPr lang="pl-PL" sz="1100">
                <a:solidFill>
                  <a:schemeClr val="bg1">
                    <a:lumMod val="65000"/>
                  </a:schemeClr>
                </a:solidFill>
                <a:latin typeface="Californian FB"/>
              </a:rPr>
              <a:t>Reemergence of contagious bovine pleuropneumonia in Senegal,</a:t>
            </a:r>
            <a:r>
              <a:rPr lang="pl-PL" sz="1100" dirty="0">
                <a:solidFill>
                  <a:schemeClr val="bg1">
                    <a:lumMod val="65000"/>
                  </a:schemeClr>
                </a:solidFill>
                <a:latin typeface="Californian FB"/>
                <a:ea typeface="+mn-lt"/>
                <a:cs typeface="+mn-lt"/>
              </a:rPr>
              <a:t> </a:t>
            </a:r>
            <a:r>
              <a:rPr lang="pl-PL" sz="1100" i="1">
                <a:solidFill>
                  <a:schemeClr val="bg1">
                    <a:lumMod val="65000"/>
                  </a:schemeClr>
                </a:solidFill>
                <a:latin typeface="Californian FB"/>
                <a:ea typeface="+mn-lt"/>
                <a:cs typeface="+mn-lt"/>
              </a:rPr>
              <a:t>Bulletin de la Société de pathologie exotique </a:t>
            </a:r>
            <a:endParaRPr lang="pl-PL" i="1">
              <a:solidFill>
                <a:schemeClr val="bg1">
                  <a:lumMod val="65000"/>
                </a:schemeClr>
              </a:solidFill>
              <a:latin typeface="Californian FB"/>
            </a:endParaRPr>
          </a:p>
        </p:txBody>
      </p:sp>
      <p:pic>
        <p:nvPicPr>
          <p:cNvPr id="9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5917DBFB-68C0-47B4-9AA3-F1F8FCB5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" y="258019"/>
            <a:ext cx="3043707" cy="100796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28975B7-E249-4315-8420-C973CABDCE7A}"/>
              </a:ext>
            </a:extLst>
          </p:cNvPr>
          <p:cNvSpPr txBox="1"/>
          <p:nvPr/>
        </p:nvSpPr>
        <p:spPr>
          <a:xfrm>
            <a:off x="678288" y="4456090"/>
            <a:ext cx="396669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>
                <a:solidFill>
                  <a:schemeClr val="accent1">
                    <a:lumMod val="50000"/>
                  </a:schemeClr>
                </a:solidFill>
              </a:rPr>
              <a:t>Na podstawie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400"/>
              <a:t>J.F. Pelletier i in.,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>
                <a:ea typeface="+mn-lt"/>
                <a:cs typeface="+mn-lt"/>
              </a:rPr>
              <a:t>2021, </a:t>
            </a:r>
            <a:endParaRPr lang="pl-PL" sz="1400" dirty="0">
              <a:ea typeface="+mn-lt"/>
              <a:cs typeface="+mn-lt"/>
            </a:endParaRPr>
          </a:p>
          <a:p>
            <a:r>
              <a:rPr lang="pl-PL" sz="1400">
                <a:ea typeface="+mn-lt"/>
                <a:cs typeface="+mn-lt"/>
              </a:rPr>
              <a:t>Genetic requirements for cell division in a genomically minimal cell. </a:t>
            </a:r>
            <a:r>
              <a:rPr lang="pl-PL" sz="1400" i="1">
                <a:ea typeface="+mn-lt"/>
                <a:cs typeface="+mn-lt"/>
              </a:rPr>
              <a:t>Cell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>
                <a:ea typeface="+mn-lt"/>
                <a:cs typeface="+mn-lt"/>
              </a:rPr>
              <a:t>publication (2021)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1984 -</a:t>
            </a:r>
            <a:br>
              <a:rPr lang="en-US" sz="72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1995 -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2010 -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endParaRPr lang="en-US" sz="7200" spc="-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CA2F53-FA34-48D9-BBB0-6E878EE0CC79}"/>
              </a:ext>
            </a:extLst>
          </p:cNvPr>
          <p:cNvSpPr txBox="1"/>
          <p:nvPr/>
        </p:nvSpPr>
        <p:spPr>
          <a:xfrm>
            <a:off x="3086669" y="994011"/>
            <a:ext cx="5472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>
                <a:latin typeface="Calibri"/>
                <a:ea typeface="+mn-lt"/>
                <a:cs typeface="+mn-lt"/>
              </a:rPr>
              <a:t>Mycoplasmataceae</a:t>
            </a:r>
            <a:r>
              <a:rPr lang="pl-PL">
                <a:latin typeface="Calibri"/>
                <a:ea typeface="+mn-lt"/>
                <a:cs typeface="+mn-lt"/>
              </a:rPr>
              <a:t> jako organizmy modelowe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D881DA-51DD-4FBD-A078-5B474EE02DF6}"/>
              </a:ext>
            </a:extLst>
          </p:cNvPr>
          <p:cNvSpPr txBox="1"/>
          <p:nvPr/>
        </p:nvSpPr>
        <p:spPr>
          <a:xfrm>
            <a:off x="3086669" y="1596787"/>
            <a:ext cx="47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Genom </a:t>
            </a:r>
            <a:r>
              <a:rPr lang="pl-PL" i="1">
                <a:latin typeface="Calibri"/>
                <a:cs typeface="Calibri"/>
              </a:rPr>
              <a:t>M. </a:t>
            </a:r>
            <a:r>
              <a:rPr lang="pl-PL" i="1">
                <a:latin typeface="Calibri"/>
                <a:ea typeface="+mn-lt"/>
                <a:cs typeface="+mn-lt"/>
              </a:rPr>
              <a:t>genitalium</a:t>
            </a:r>
            <a:r>
              <a:rPr lang="pl-PL" dirty="0">
                <a:latin typeface="Calibri"/>
                <a:ea typeface="+mn-lt"/>
                <a:cs typeface="+mn-lt"/>
              </a:rPr>
              <a:t> </a:t>
            </a:r>
            <a:r>
              <a:rPr lang="pl-PL">
                <a:latin typeface="Calibri"/>
                <a:ea typeface="+mn-lt"/>
                <a:cs typeface="+mn-lt"/>
              </a:rPr>
              <a:t>zsekwencjonowany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F9B68-B384-4F87-B5A9-9B2181FF1C96}"/>
              </a:ext>
            </a:extLst>
          </p:cNvPr>
          <p:cNvSpPr txBox="1"/>
          <p:nvPr/>
        </p:nvSpPr>
        <p:spPr>
          <a:xfrm>
            <a:off x="7562707" y="3923304"/>
            <a:ext cx="39942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 dirty="0">
                <a:latin typeface="Calibri"/>
                <a:cs typeface="Calibri"/>
              </a:rPr>
              <a:t>J</a:t>
            </a:r>
            <a:r>
              <a:rPr lang="pl-PL" sz="1400" b="1">
                <a:latin typeface="Calibri"/>
                <a:ea typeface="+mn-lt"/>
                <a:cs typeface="+mn-lt"/>
              </a:rPr>
              <a:t>. Craig Venter z zespołem badawczym JCVI</a:t>
            </a:r>
            <a:endParaRPr lang="pl-PL" sz="1400" b="1">
              <a:latin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75A3AE-3422-4024-818A-64A0941468B8}"/>
              </a:ext>
            </a:extLst>
          </p:cNvPr>
          <p:cNvSpPr txBox="1"/>
          <p:nvPr/>
        </p:nvSpPr>
        <p:spPr>
          <a:xfrm>
            <a:off x="7557732" y="417991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Calibri"/>
              </a:rPr>
              <a:t>J. Craig Venter Institute</a:t>
            </a:r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3AFC63-41DC-4A9F-AE24-95AC2F9997CC}"/>
              </a:ext>
            </a:extLst>
          </p:cNvPr>
          <p:cNvSpPr txBox="1"/>
          <p:nvPr/>
        </p:nvSpPr>
        <p:spPr>
          <a:xfrm>
            <a:off x="3086669" y="2101619"/>
            <a:ext cx="4597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Wytworzenie syntetycznego genomu</a:t>
            </a:r>
            <a:endParaRPr lang="pl-PL">
              <a:ea typeface="+mn-lt"/>
              <a:cs typeface="+mn-lt"/>
            </a:endParaRPr>
          </a:p>
          <a:p>
            <a:r>
              <a:rPr lang="pl-PL" i="1">
                <a:latin typeface="Calibri"/>
                <a:cs typeface="Calibri"/>
              </a:rPr>
              <a:t>Mycoplasma mycoides</a:t>
            </a:r>
            <a:r>
              <a:rPr lang="pl-PL">
                <a:latin typeface="Calibri"/>
                <a:cs typeface="Calibri"/>
              </a:rPr>
              <a:t> JCVI-syn1.0</a:t>
            </a:r>
            <a:endParaRPr lang="pl-PL"/>
          </a:p>
        </p:txBody>
      </p:sp>
      <p:pic>
        <p:nvPicPr>
          <p:cNvPr id="7" name="Obraz 7" descr="Obraz zawierający osoba, stojące, grupa, osoby&#10;&#10;Opis wygenerowany automatycznie">
            <a:extLst>
              <a:ext uri="{FF2B5EF4-FFF2-40B4-BE49-F238E27FC236}">
                <a16:creationId xmlns:a16="http://schemas.microsoft.com/office/drawing/2014/main" id="{8499AB4A-059F-4053-8588-365F41EC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176" y="763827"/>
            <a:ext cx="4062482" cy="3158077"/>
          </a:xfrm>
          <a:prstGeom prst="rect">
            <a:avLst/>
          </a:prstGeom>
        </p:spPr>
      </p:pic>
      <p:pic>
        <p:nvPicPr>
          <p:cNvPr id="21" name="Obraz 21">
            <a:extLst>
              <a:ext uri="{FF2B5EF4-FFF2-40B4-BE49-F238E27FC236}">
                <a16:creationId xmlns:a16="http://schemas.microsoft.com/office/drawing/2014/main" id="{FB0744A1-E947-43E4-86B4-5A50974F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744" y="2989788"/>
            <a:ext cx="4278573" cy="35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1984 -</a:t>
            </a:r>
            <a:br>
              <a:rPr lang="en-US" sz="72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1995 -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2010 -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2016 -</a:t>
            </a:r>
            <a:endParaRPr lang="en-US" sz="7200" spc="-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CA2F53-FA34-48D9-BBB0-6E878EE0CC79}"/>
              </a:ext>
            </a:extLst>
          </p:cNvPr>
          <p:cNvSpPr txBox="1"/>
          <p:nvPr/>
        </p:nvSpPr>
        <p:spPr>
          <a:xfrm>
            <a:off x="3086669" y="994011"/>
            <a:ext cx="5472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>
                <a:latin typeface="Calibri"/>
                <a:ea typeface="+mn-lt"/>
                <a:cs typeface="+mn-lt"/>
              </a:rPr>
              <a:t>Mycoplasmataceae</a:t>
            </a:r>
            <a:r>
              <a:rPr lang="pl-PL">
                <a:latin typeface="Calibri"/>
                <a:ea typeface="+mn-lt"/>
                <a:cs typeface="+mn-lt"/>
              </a:rPr>
              <a:t> jako organizmy modelowe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D881DA-51DD-4FBD-A078-5B474EE02DF6}"/>
              </a:ext>
            </a:extLst>
          </p:cNvPr>
          <p:cNvSpPr txBox="1"/>
          <p:nvPr/>
        </p:nvSpPr>
        <p:spPr>
          <a:xfrm>
            <a:off x="3086669" y="1596787"/>
            <a:ext cx="47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Genom </a:t>
            </a:r>
            <a:r>
              <a:rPr lang="pl-PL" i="1">
                <a:latin typeface="Calibri"/>
                <a:cs typeface="Calibri"/>
              </a:rPr>
              <a:t>M. </a:t>
            </a:r>
            <a:r>
              <a:rPr lang="pl-PL" i="1">
                <a:latin typeface="Calibri"/>
                <a:ea typeface="+mn-lt"/>
                <a:cs typeface="+mn-lt"/>
              </a:rPr>
              <a:t>genitalium</a:t>
            </a:r>
            <a:r>
              <a:rPr lang="pl-PL" dirty="0">
                <a:latin typeface="Calibri"/>
                <a:ea typeface="+mn-lt"/>
                <a:cs typeface="+mn-lt"/>
              </a:rPr>
              <a:t> </a:t>
            </a:r>
            <a:r>
              <a:rPr lang="pl-PL">
                <a:latin typeface="Calibri"/>
                <a:ea typeface="+mn-lt"/>
                <a:cs typeface="+mn-lt"/>
              </a:rPr>
              <a:t>zsekwencjonowany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F9B68-B384-4F87-B5A9-9B2181FF1C96}"/>
              </a:ext>
            </a:extLst>
          </p:cNvPr>
          <p:cNvSpPr txBox="1"/>
          <p:nvPr/>
        </p:nvSpPr>
        <p:spPr>
          <a:xfrm>
            <a:off x="7562707" y="3923304"/>
            <a:ext cx="39942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 dirty="0">
                <a:latin typeface="Calibri"/>
                <a:cs typeface="Calibri"/>
              </a:rPr>
              <a:t>J</a:t>
            </a:r>
            <a:r>
              <a:rPr lang="pl-PL" sz="1400" b="1">
                <a:latin typeface="Calibri"/>
                <a:ea typeface="+mn-lt"/>
                <a:cs typeface="+mn-lt"/>
              </a:rPr>
              <a:t>. Craig Venter z zespołem badawczym JCVI</a:t>
            </a:r>
            <a:endParaRPr lang="pl-PL" sz="1400" b="1">
              <a:latin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75A3AE-3422-4024-818A-64A0941468B8}"/>
              </a:ext>
            </a:extLst>
          </p:cNvPr>
          <p:cNvSpPr txBox="1"/>
          <p:nvPr/>
        </p:nvSpPr>
        <p:spPr>
          <a:xfrm>
            <a:off x="7557732" y="417991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Calibri"/>
              </a:rPr>
              <a:t>J. Craig Venter Institute</a:t>
            </a:r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3AFC63-41DC-4A9F-AE24-95AC2F9997CC}"/>
              </a:ext>
            </a:extLst>
          </p:cNvPr>
          <p:cNvSpPr txBox="1"/>
          <p:nvPr/>
        </p:nvSpPr>
        <p:spPr>
          <a:xfrm>
            <a:off x="3086669" y="2092655"/>
            <a:ext cx="4597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Wytworzenie syntetycznego genomu</a:t>
            </a:r>
            <a:endParaRPr lang="pl-PL">
              <a:latin typeface="Corbel" panose="020B0503020204020204"/>
              <a:cs typeface="Calibri"/>
            </a:endParaRPr>
          </a:p>
          <a:p>
            <a:r>
              <a:rPr lang="pl-PL" i="1">
                <a:latin typeface="Calibri"/>
                <a:cs typeface="Calibri"/>
              </a:rPr>
              <a:t>Mycoplasma mycoides</a:t>
            </a:r>
            <a:r>
              <a:rPr lang="pl-PL">
                <a:latin typeface="Calibri"/>
                <a:cs typeface="Calibri"/>
              </a:rPr>
              <a:t> JCVI-syn1.0</a:t>
            </a:r>
            <a:endParaRPr lang="pl-PL"/>
          </a:p>
        </p:txBody>
      </p:sp>
      <p:pic>
        <p:nvPicPr>
          <p:cNvPr id="7" name="Obraz 7" descr="Obraz zawierający osoba, stojące, grupa, osoby&#10;&#10;Opis wygenerowany automatycznie">
            <a:extLst>
              <a:ext uri="{FF2B5EF4-FFF2-40B4-BE49-F238E27FC236}">
                <a16:creationId xmlns:a16="http://schemas.microsoft.com/office/drawing/2014/main" id="{8499AB4A-059F-4053-8588-365F41EC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176" y="763827"/>
            <a:ext cx="4062482" cy="315807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B98AA0E-87C9-4D31-89CE-B1CC84AC1A65}"/>
              </a:ext>
            </a:extLst>
          </p:cNvPr>
          <p:cNvSpPr txBox="1"/>
          <p:nvPr/>
        </p:nvSpPr>
        <p:spPr>
          <a:xfrm>
            <a:off x="3034621" y="2742664"/>
            <a:ext cx="45287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alibri"/>
                <a:cs typeface="Calibri"/>
              </a:rPr>
              <a:t>Pierwsza linia komórek </a:t>
            </a:r>
            <a:r>
              <a:rPr lang="pl-PL">
                <a:latin typeface="Calibri"/>
                <a:cs typeface="Calibri"/>
              </a:rPr>
              <a:t>minimalnych </a:t>
            </a:r>
            <a:endParaRPr lang="pl-PL">
              <a:latin typeface="Calibri"/>
              <a:ea typeface="+mn-lt"/>
              <a:cs typeface="Calibri"/>
            </a:endParaRPr>
          </a:p>
          <a:p>
            <a:r>
              <a:rPr lang="pl-PL" i="1">
                <a:latin typeface="Calibri"/>
                <a:ea typeface="+mn-lt"/>
                <a:cs typeface="+mn-lt"/>
              </a:rPr>
              <a:t>Mycoplasma mycoides</a:t>
            </a:r>
            <a:r>
              <a:rPr lang="pl-PL">
                <a:latin typeface="Calibri"/>
                <a:ea typeface="+mn-lt"/>
                <a:cs typeface="+mn-lt"/>
              </a:rPr>
              <a:t> JCVI-syn3.0</a:t>
            </a:r>
            <a:endParaRPr lang="pl-PL" dirty="0">
              <a:latin typeface="Calibri"/>
              <a:cs typeface="Calibri"/>
            </a:endParaRPr>
          </a:p>
          <a:p>
            <a:endParaRPr lang="pl-PL" dirty="0">
              <a:latin typeface="Calibri"/>
              <a:cs typeface="Calibri"/>
            </a:endParaRPr>
          </a:p>
        </p:txBody>
      </p:sp>
      <p:graphicFrame>
        <p:nvGraphicFramePr>
          <p:cNvPr id="8" name="Tabela 13">
            <a:extLst>
              <a:ext uri="{FF2B5EF4-FFF2-40B4-BE49-F238E27FC236}">
                <a16:creationId xmlns:a16="http://schemas.microsoft.com/office/drawing/2014/main" id="{31459A4F-24D0-45E6-8610-0B16753D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43843"/>
              </p:ext>
            </p:extLst>
          </p:nvPr>
        </p:nvGraphicFramePr>
        <p:xfrm>
          <a:off x="1920695" y="4577869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026511825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366540145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953044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Liczba par zasad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Liczba genów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3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Typowa bakteria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4 000 000 – 4 500 000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4000 - 5000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18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1" u="none" strike="noStrike" noProof="0">
                          <a:latin typeface="Calibri"/>
                        </a:rPr>
                        <a:t>M. mycoides</a:t>
                      </a:r>
                      <a:r>
                        <a:rPr lang="pl-PL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JCVI-syn1.0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1 079 000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985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1" u="none" strike="noStrike" noProof="0">
                          <a:latin typeface="Calibri"/>
                        </a:rPr>
                        <a:t>M. mycoides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 JCVI-syn3.0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531 560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473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6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1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, przyroda&#10;&#10;Opis wygenerowany automatycznie">
            <a:extLst>
              <a:ext uri="{FF2B5EF4-FFF2-40B4-BE49-F238E27FC236}">
                <a16:creationId xmlns:a16="http://schemas.microsoft.com/office/drawing/2014/main" id="{E8526643-979F-4FB2-A0F6-D9A60976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51" y="757522"/>
            <a:ext cx="6541994" cy="43399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5B45302-EA6D-4859-8384-56B4FE4FF06A}"/>
              </a:ext>
            </a:extLst>
          </p:cNvPr>
          <p:cNvSpPr txBox="1"/>
          <p:nvPr/>
        </p:nvSpPr>
        <p:spPr>
          <a:xfrm>
            <a:off x="3086669" y="5042847"/>
            <a:ext cx="58594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latin typeface="Calibri"/>
                <a:cs typeface="Calibri"/>
              </a:rPr>
              <a:t>Porównanie morfologii komórek Syn1.0 i </a:t>
            </a:r>
            <a:r>
              <a:rPr lang="pl-PL" b="1" dirty="0">
                <a:latin typeface="Calibri"/>
                <a:cs typeface="Calibri"/>
              </a:rPr>
              <a:t>Syn3.0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6F378CB-A3E8-4F05-AF34-E18779C44D9D}"/>
              </a:ext>
            </a:extLst>
          </p:cNvPr>
          <p:cNvSpPr txBox="1"/>
          <p:nvPr/>
        </p:nvSpPr>
        <p:spPr>
          <a:xfrm>
            <a:off x="3138558" y="5356319"/>
            <a:ext cx="576845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latin typeface="Calibri"/>
                <a:cs typeface="Calibri"/>
              </a:rPr>
              <a:t>A. </a:t>
            </a:r>
            <a:r>
              <a:rPr lang="pl-PL" sz="1600">
                <a:latin typeface="Calibri"/>
                <a:cs typeface="Calibri"/>
              </a:rPr>
              <a:t>mikroskopia </a:t>
            </a:r>
            <a:r>
              <a:rPr lang="pl-PL" sz="1600">
                <a:latin typeface="Calibri"/>
                <a:ea typeface="+mn-lt"/>
                <a:cs typeface="+mn-lt"/>
              </a:rPr>
              <a:t>polaryzacyjno-interferencyjna</a:t>
            </a:r>
            <a:endParaRPr lang="pl-PL" sz="1600">
              <a:latin typeface="Calibri"/>
            </a:endParaRPr>
          </a:p>
          <a:p>
            <a:r>
              <a:rPr lang="pl-PL" sz="1600" b="1">
                <a:latin typeface="Calibri"/>
                <a:cs typeface="Calibri"/>
              </a:rPr>
              <a:t>B. </a:t>
            </a:r>
            <a:r>
              <a:rPr lang="pl-PL" sz="1600">
                <a:latin typeface="Calibri"/>
                <a:cs typeface="Calibri"/>
              </a:rPr>
              <a:t>mikroskopia skaningowa</a:t>
            </a:r>
            <a:endParaRPr lang="pl-PL" sz="1600" dirty="0">
              <a:latin typeface="Calibri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433C0B6-64D4-4775-B22A-6EEFAD0D09CA}"/>
              </a:ext>
            </a:extLst>
          </p:cNvPr>
          <p:cNvSpPr txBox="1"/>
          <p:nvPr/>
        </p:nvSpPr>
        <p:spPr>
          <a:xfrm>
            <a:off x="2883374" y="722477"/>
            <a:ext cx="514066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600"/>
              <a:t>A.</a:t>
            </a:r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/>
              <a:t>B.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4179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4" descr="Obraz zawierający kilka&#10;&#10;Opis wygenerowany automatycznie">
            <a:extLst>
              <a:ext uri="{FF2B5EF4-FFF2-40B4-BE49-F238E27FC236}">
                <a16:creationId xmlns:a16="http://schemas.microsoft.com/office/drawing/2014/main" id="{9EA683E9-46E7-4314-ACCF-9DB69756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4C66045-8205-430A-A94E-CFDB18F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87" y="864108"/>
            <a:ext cx="10373238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1"/>
                </a:solidFill>
                <a:latin typeface="Calibri"/>
                <a:cs typeface="Calibri"/>
              </a:rPr>
              <a:t>Co powoduje zmienioną morfologię </a:t>
            </a:r>
            <a:r>
              <a:rPr lang="en-US" sz="2800" i="1">
                <a:solidFill>
                  <a:schemeClr val="tx1"/>
                </a:solidFill>
                <a:latin typeface="Calibri"/>
                <a:cs typeface="Calibri"/>
              </a:rPr>
              <a:t>M. </a:t>
            </a:r>
            <a:r>
              <a:rPr lang="en-US" sz="2800" i="1">
                <a:latin typeface="Calibri"/>
                <a:ea typeface="+mn-lt"/>
                <a:cs typeface="+mn-lt"/>
              </a:rPr>
              <a:t>mycoides</a:t>
            </a:r>
            <a:r>
              <a:rPr lang="en-US" sz="2800">
                <a:latin typeface="Calibri"/>
                <a:ea typeface="+mn-lt"/>
                <a:cs typeface="+mn-lt"/>
              </a:rPr>
              <a:t> JCVI-syn3.0?</a:t>
            </a:r>
            <a:endParaRPr lang="pl-PL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41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C8F193A5-2D1B-4158-AA5E-814EE7C5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11" y="1602746"/>
            <a:ext cx="5256996" cy="3934496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48CBEF99-A2D4-44AB-83BB-D22CE0F2F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2" y="1364502"/>
            <a:ext cx="4655388" cy="41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6" descr="Obraz zawierający stół&#10;&#10;Opis wygenerowany automatycznie">
            <a:extLst>
              <a:ext uri="{FF2B5EF4-FFF2-40B4-BE49-F238E27FC236}">
                <a16:creationId xmlns:a16="http://schemas.microsoft.com/office/drawing/2014/main" id="{987C41D2-A89E-4EC0-A5B6-FA432425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7" y="2986102"/>
            <a:ext cx="2367887" cy="28608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5D1600E-E9CA-4E4A-87FB-AE93A00F2D64}"/>
              </a:ext>
            </a:extLst>
          </p:cNvPr>
          <p:cNvSpPr txBox="1"/>
          <p:nvPr/>
        </p:nvSpPr>
        <p:spPr>
          <a:xfrm>
            <a:off x="436728" y="112500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>
                <a:solidFill>
                  <a:schemeClr val="bg1"/>
                </a:solidFill>
                <a:latin typeface="Calibri"/>
                <a:cs typeface="Calibri"/>
              </a:rPr>
              <a:t>Zawężenie poszukiwań:</a:t>
            </a:r>
          </a:p>
          <a:p>
            <a:r>
              <a:rPr lang="pl-PL" sz="2000">
                <a:solidFill>
                  <a:schemeClr val="bg1"/>
                </a:solidFill>
                <a:latin typeface="Calibri"/>
                <a:cs typeface="Calibri"/>
              </a:rPr>
              <a:t>76 genów       19 genów</a:t>
            </a:r>
            <a:endParaRPr lang="pl-P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8" name="Obraz 18">
            <a:extLst>
              <a:ext uri="{FF2B5EF4-FFF2-40B4-BE49-F238E27FC236}">
                <a16:creationId xmlns:a16="http://schemas.microsoft.com/office/drawing/2014/main" id="{426225FE-E5F1-45E7-9B14-0095DC60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87" y="515650"/>
            <a:ext cx="4102395" cy="2905520"/>
          </a:xfrm>
          <a:prstGeom prst="rect">
            <a:avLst/>
          </a:prstGeom>
        </p:spPr>
      </p:pic>
      <p:pic>
        <p:nvPicPr>
          <p:cNvPr id="20" name="Obraz 20">
            <a:extLst>
              <a:ext uri="{FF2B5EF4-FFF2-40B4-BE49-F238E27FC236}">
                <a16:creationId xmlns:a16="http://schemas.microsoft.com/office/drawing/2014/main" id="{45FFD6D7-68B3-4C6B-8A15-5DCAE9C32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45" y="3287419"/>
            <a:ext cx="6366294" cy="3058419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6C7A9A6-59D9-43E9-BD40-BA8FB06DD851}"/>
              </a:ext>
            </a:extLst>
          </p:cNvPr>
          <p:cNvCxnSpPr/>
          <p:nvPr/>
        </p:nvCxnSpPr>
        <p:spPr>
          <a:xfrm>
            <a:off x="1603747" y="1640473"/>
            <a:ext cx="300252" cy="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3" descr="Obraz zawierający stół&#10;&#10;Opis wygenerowany automatycznie">
            <a:extLst>
              <a:ext uri="{FF2B5EF4-FFF2-40B4-BE49-F238E27FC236}">
                <a16:creationId xmlns:a16="http://schemas.microsoft.com/office/drawing/2014/main" id="{D2C49A63-AE38-408A-9391-804B2528F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539" y="784495"/>
            <a:ext cx="7187672" cy="5291237"/>
          </a:xfrm>
        </p:spPr>
      </p:pic>
      <p:pic>
        <p:nvPicPr>
          <p:cNvPr id="15" name="Obraz 15">
            <a:extLst>
              <a:ext uri="{FF2B5EF4-FFF2-40B4-BE49-F238E27FC236}">
                <a16:creationId xmlns:a16="http://schemas.microsoft.com/office/drawing/2014/main" id="{C113CD6A-561C-4E22-8513-C794CBAC6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5" y="934670"/>
            <a:ext cx="381000" cy="1466850"/>
          </a:xfrm>
          <a:prstGeom prst="rect">
            <a:avLst/>
          </a:prstGeom>
        </p:spPr>
      </p:pic>
      <p:pic>
        <p:nvPicPr>
          <p:cNvPr id="16" name="Obraz 16" descr="Obraz zawierający stół&#10;&#10;Opis wygenerowany automatycznie">
            <a:extLst>
              <a:ext uri="{FF2B5EF4-FFF2-40B4-BE49-F238E27FC236}">
                <a16:creationId xmlns:a16="http://schemas.microsoft.com/office/drawing/2014/main" id="{987C41D2-A89E-4EC0-A5B6-FA432425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27" y="2986102"/>
            <a:ext cx="2367887" cy="28608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5D1600E-E9CA-4E4A-87FB-AE93A00F2D64}"/>
              </a:ext>
            </a:extLst>
          </p:cNvPr>
          <p:cNvSpPr txBox="1"/>
          <p:nvPr/>
        </p:nvSpPr>
        <p:spPr>
          <a:xfrm>
            <a:off x="504967" y="9371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Niezbędne, znane funkcje</a:t>
            </a:r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1EC545-7CFE-4D82-994A-F505105154EA}"/>
              </a:ext>
            </a:extLst>
          </p:cNvPr>
          <p:cNvSpPr txBox="1"/>
          <p:nvPr/>
        </p:nvSpPr>
        <p:spPr>
          <a:xfrm>
            <a:off x="504967" y="1483057"/>
            <a:ext cx="30730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FF"/>
                </a:solidFill>
                <a:latin typeface="Calibri"/>
                <a:cs typeface="Calibri"/>
              </a:rPr>
              <a:t>Niezbędne, nieznane funkcje</a:t>
            </a:r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433330-E94E-49DD-8226-208833CBF606}"/>
              </a:ext>
            </a:extLst>
          </p:cNvPr>
          <p:cNvSpPr txBox="1"/>
          <p:nvPr/>
        </p:nvSpPr>
        <p:spPr>
          <a:xfrm>
            <a:off x="504967" y="20289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FF"/>
                </a:solidFill>
                <a:latin typeface="Calibri"/>
                <a:cs typeface="Calibri"/>
              </a:rPr>
              <a:t>Opcjonalne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16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035E4DA-59AF-4B5B-AE09-7F631077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17" y="1172696"/>
            <a:ext cx="6468222" cy="451175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09D89AA-13AD-47FA-8D53-C1064B3E8A21}"/>
              </a:ext>
            </a:extLst>
          </p:cNvPr>
          <p:cNvSpPr txBox="1"/>
          <p:nvPr/>
        </p:nvSpPr>
        <p:spPr>
          <a:xfrm>
            <a:off x="3182471" y="546848"/>
            <a:ext cx="67055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Geny w </a:t>
            </a:r>
            <a:r>
              <a:rPr lang="pl-PL" sz="2400" b="1" i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Mycoplasma mycoides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l-PL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JCVI-syn3.0</a:t>
            </a:r>
            <a:endParaRPr lang="pl-PL" sz="2400" b="1">
              <a:solidFill>
                <a:schemeClr val="accent1">
                  <a:lumMod val="75000"/>
                </a:schemeClr>
              </a:solidFill>
              <a:latin typeface="Calibri"/>
              <a:ea typeface="+mn-lt"/>
              <a:cs typeface="+mn-lt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527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B79476-D6E2-450C-9D60-5B565AF67C7F}"/>
              </a:ext>
            </a:extLst>
          </p:cNvPr>
          <p:cNvSpPr txBox="1"/>
          <p:nvPr/>
        </p:nvSpPr>
        <p:spPr>
          <a:xfrm>
            <a:off x="289249" y="1791527"/>
            <a:ext cx="4998962" cy="3274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>
                <a:solidFill>
                  <a:srgbClr val="FFFFFF"/>
                </a:solidFill>
              </a:rPr>
              <a:t>"Całej dziedzinie biologii brakuje wiedzy o jednej trzeciej tego, co jest niezbędne do życia. W miarę jak przesuwamy się w górę drzewa ewolucyjnego, prawdopodobnie brakuje nam o wiele więcej."</a:t>
            </a:r>
            <a:endParaRPr lang="pl-PL" sz="2800"/>
          </a:p>
        </p:txBody>
      </p:sp>
      <p:pic>
        <p:nvPicPr>
          <p:cNvPr id="5" name="Obraz 5" descr="Obraz zawierający budynek, osoba, mężczyzna, stojące&#10;&#10;Opis wygenerowany automatycznie">
            <a:extLst>
              <a:ext uri="{FF2B5EF4-FFF2-40B4-BE49-F238E27FC236}">
                <a16:creationId xmlns:a16="http://schemas.microsoft.com/office/drawing/2014/main" id="{8DBAC172-7BB0-41B7-AEA4-678560C0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90" y="759500"/>
            <a:ext cx="5238340" cy="53193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21F443F-ED09-47E3-8C61-1F87DEDD1883}"/>
              </a:ext>
            </a:extLst>
          </p:cNvPr>
          <p:cNvSpPr txBox="1"/>
          <p:nvPr/>
        </p:nvSpPr>
        <p:spPr>
          <a:xfrm>
            <a:off x="2222740" y="4595003"/>
            <a:ext cx="3275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/>
              <a:t>Dr J. Craig Venter, 2019</a:t>
            </a:r>
          </a:p>
        </p:txBody>
      </p:sp>
    </p:spTree>
    <p:extLst>
      <p:ext uri="{BB962C8B-B14F-4D97-AF65-F5344CB8AC3E}">
        <p14:creationId xmlns:p14="http://schemas.microsoft.com/office/powerpoint/2010/main" val="132460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9C1B9F-C167-47B7-A2BE-DCE6BEB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>
            <a:normAutofit/>
          </a:bodyPr>
          <a:lstStyle/>
          <a:p>
            <a:pPr algn="ctr"/>
            <a:r>
              <a:rPr lang="pl-PL" sz="3200" b="1"/>
              <a:t>Podsumowanie</a:t>
            </a:r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A941C273-9EC8-4EEE-BCE1-FB80AE21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39" y="757325"/>
            <a:ext cx="5329325" cy="53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3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74" y="1639641"/>
            <a:ext cx="3804597" cy="1355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900" spc="-100"/>
              <a:t>Komórki minimalne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3DF5D13-A21B-4852-91E3-146C7206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50" y="759599"/>
            <a:ext cx="5330650" cy="533065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349B33-EB6F-423D-95C6-20C3F02174A1}"/>
              </a:ext>
            </a:extLst>
          </p:cNvPr>
          <p:cNvSpPr txBox="1"/>
          <p:nvPr/>
        </p:nvSpPr>
        <p:spPr>
          <a:xfrm>
            <a:off x="5550133" y="6026517"/>
            <a:ext cx="47560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/>
              <a:t>Syntetyczne komórki eukariotyczne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636F47-B979-4E08-8296-41D6924EF101}"/>
              </a:ext>
            </a:extLst>
          </p:cNvPr>
          <p:cNvSpPr txBox="1"/>
          <p:nvPr/>
        </p:nvSpPr>
        <p:spPr>
          <a:xfrm>
            <a:off x="5549664" y="6243423"/>
            <a:ext cx="519979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Max Planck Institute of Molecular Cell Biology and Genetics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56F3B75-FBC3-4499-89AC-3B480CBF512E}"/>
              </a:ext>
            </a:extLst>
          </p:cNvPr>
          <p:cNvSpPr txBox="1"/>
          <p:nvPr/>
        </p:nvSpPr>
        <p:spPr>
          <a:xfrm>
            <a:off x="994012" y="3052549"/>
            <a:ext cx="2743200" cy="22048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/>
              <a:buChar char="•"/>
            </a:pPr>
            <a:r>
              <a:rPr lang="pl-PL" sz="2400">
                <a:solidFill>
                  <a:schemeClr val="bg1"/>
                </a:solidFill>
              </a:rPr>
              <a:t>Samoutrzymanie</a:t>
            </a:r>
            <a:endParaRPr lang="pl-PL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l-PL" sz="2400">
                <a:solidFill>
                  <a:schemeClr val="bg1"/>
                </a:solidFill>
              </a:rPr>
              <a:t>Rozmnażanie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l-PL" sz="2400">
                <a:solidFill>
                  <a:schemeClr val="bg1"/>
                </a:solidFill>
              </a:rPr>
              <a:t>Ewolucja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6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69E25-4F35-4FDB-9F0A-606C27305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buFont typeface="Wingdings" pitchFamily="18" charset="2"/>
              <a:buChar char="Ø"/>
            </a:pP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J.F.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Pelletier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L. Sun, K.S.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Wise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N.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Assad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-Garcia, B.J.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Karas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T.J.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Deerinck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M.H.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Ellisman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A.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Mershin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N.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Gershenfeld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R.-Y. </a:t>
            </a:r>
            <a:r>
              <a:rPr lang="pl-PL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Chuang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, J.I. Glass, E.A. Strychalski,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 2021,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Genetic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requirements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for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cell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division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 in a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genomically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minimal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cell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pl-PL" i="1">
                <a:solidFill>
                  <a:schemeClr val="tx1"/>
                </a:solidFill>
                <a:latin typeface="Calibri"/>
                <a:cs typeface="Calibri"/>
              </a:rPr>
              <a:t>Cell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cs typeface="Calibri"/>
              </a:rPr>
              <a:t>publication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>
                <a:solidFill>
                  <a:schemeClr val="tx1"/>
                </a:solidFill>
                <a:latin typeface="Calibri"/>
                <a:cs typeface="Calibri" panose="020F0502020204030204"/>
              </a:rPr>
              <a:t>(2021)</a:t>
            </a:r>
            <a:endParaRPr lang="pl-PL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18" charset="2"/>
              <a:buChar char="Ø"/>
            </a:pP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C.A. Hutchison III, R.-Y. Chuang, V.N. Noskov, N. Assad-Garcia, T.J. Deerinck, M.H. Ellisman, J. Gill, K. Kannan, B.J. Karas, L. Ma, J.F. Pelletier, Z.-Q. Qi, R. Alexander Richter, E. A. Strychalski, L. Sun, Y. Suzuki, B. Tsvetanova, K.S. Wise, H.O. Smith, J.I. Glass, C. Merryman, D.G. Gibson, J. Craig Venter, 2016, Design and synthesis of a minimal bacterial genome. </a:t>
            </a:r>
            <a:r>
              <a:rPr lang="pl-PL" i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Science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351:6280, aad6253 </a:t>
            </a:r>
          </a:p>
          <a:p>
            <a:pPr marL="342900" indent="-342900" algn="just">
              <a:buFont typeface="Wingdings" pitchFamily="18" charset="2"/>
              <a:buChar char="Ø"/>
            </a:pP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J.I. Glass, C. Merryman, K.S. Wise, C.A. Hutchison III, H.O. Smith, 2017, Minimal Cells—Real and Imagined. </a:t>
            </a:r>
            <a:r>
              <a:rPr lang="pl-PL" i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Cold Spring Harb Perspect Biol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. 9(12): a023861</a:t>
            </a:r>
          </a:p>
          <a:p>
            <a:pPr marL="342900" indent="-342900" algn="just">
              <a:buFont typeface="Wingdings" pitchFamily="18" charset="2"/>
              <a:buChar char="Ø"/>
            </a:pP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C. Ryan, N. Krogan, P. Cunningham, 2013, All or Nothing: Protein Complexes Flip Essentiality between Distantly Related Eukaryotes.</a:t>
            </a:r>
            <a:r>
              <a:rPr lang="pl-PL" i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pl-PL" i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Genome Biology and Evolution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5(6)</a:t>
            </a:r>
          </a:p>
          <a:p>
            <a:pPr marL="342900" indent="-342900" algn="just">
              <a:buFont typeface="Wingdings" pitchFamily="18" charset="2"/>
              <a:buChar char="Ø"/>
            </a:pP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M. Breuer i in., 2019, Essential metabolism for a minimal cell. </a:t>
            </a:r>
            <a:r>
              <a:rPr lang="pl-PL" i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eLife</a:t>
            </a:r>
            <a:r>
              <a:rPr lang="pl-PL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pl-PL">
                <a:solidFill>
                  <a:schemeClr val="tx1"/>
                </a:solidFill>
                <a:latin typeface="Calibri"/>
                <a:ea typeface="+mn-lt"/>
                <a:cs typeface="+mn-lt"/>
              </a:rPr>
              <a:t>2019;8:e36842</a:t>
            </a:r>
            <a:endParaRPr lang="pl-PL" dirty="0">
              <a:solidFill>
                <a:schemeClr val="tx1"/>
              </a:solidFill>
              <a:latin typeface="Calibri"/>
              <a:cs typeface="Calibri" panose="020F0502020204030204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AD5C8C87-2976-43E1-AC5E-E06B4ADE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85" y="1123837"/>
            <a:ext cx="2544916" cy="4601183"/>
          </a:xfrm>
        </p:spPr>
        <p:txBody>
          <a:bodyPr/>
          <a:lstStyle/>
          <a:p>
            <a:r>
              <a:rPr lang="pl-PL"/>
              <a:t>Materiały źródłowe</a:t>
            </a:r>
          </a:p>
        </p:txBody>
      </p:sp>
    </p:spTree>
    <p:extLst>
      <p:ext uri="{BB962C8B-B14F-4D97-AF65-F5344CB8AC3E}">
        <p14:creationId xmlns:p14="http://schemas.microsoft.com/office/powerpoint/2010/main" val="282199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1984 -</a:t>
            </a:r>
            <a:br>
              <a:rPr lang="en-US" sz="72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endParaRPr lang="en-US" sz="7200" spc="-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16" descr="Obraz zawierający tekst, osoba, mężczyzna, wewnątrz&#10;&#10;Opis wygenerowany automatycznie">
            <a:extLst>
              <a:ext uri="{FF2B5EF4-FFF2-40B4-BE49-F238E27FC236}">
                <a16:creationId xmlns:a16="http://schemas.microsoft.com/office/drawing/2014/main" id="{D6C5A545-4064-477D-98BC-E265EA36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9" y="798539"/>
            <a:ext cx="2477125" cy="377645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4461176-D56F-4666-B484-8E94C5F1446E}"/>
              </a:ext>
            </a:extLst>
          </p:cNvPr>
          <p:cNvSpPr txBox="1"/>
          <p:nvPr/>
        </p:nvSpPr>
        <p:spPr>
          <a:xfrm>
            <a:off x="9025787" y="45727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Harold Joseph Morowitz</a:t>
            </a:r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E0C2217-E359-420C-987C-9B3479BB736A}"/>
              </a:ext>
            </a:extLst>
          </p:cNvPr>
          <p:cNvSpPr txBox="1"/>
          <p:nvPr/>
        </p:nvSpPr>
        <p:spPr>
          <a:xfrm>
            <a:off x="8916792" y="4884063"/>
            <a:ext cx="30793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https://alchetron.com/Harold-J-Morowitz</a:t>
            </a:r>
            <a:endParaRPr lang="pl-PL" sz="12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F8B8D7B3-4660-4EBA-AA52-85386AFC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65" y="1552356"/>
            <a:ext cx="5722960" cy="452666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755A1D-2305-4C8F-84F5-E8E9DB2D217E}"/>
              </a:ext>
            </a:extLst>
          </p:cNvPr>
          <p:cNvSpPr txBox="1"/>
          <p:nvPr/>
        </p:nvSpPr>
        <p:spPr>
          <a:xfrm>
            <a:off x="1244221" y="6077802"/>
            <a:ext cx="44150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65000"/>
                  </a:schemeClr>
                </a:solidFill>
              </a:rPr>
              <a:t>zaadoptowane z Mycoplasma Contamination in Cell Culture: Causes, Problems and Solutions, Lonza.com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CA2F53-FA34-48D9-BBB0-6E878EE0CC79}"/>
              </a:ext>
            </a:extLst>
          </p:cNvPr>
          <p:cNvSpPr txBox="1"/>
          <p:nvPr/>
        </p:nvSpPr>
        <p:spPr>
          <a:xfrm>
            <a:off x="3086669" y="994011"/>
            <a:ext cx="5472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>
                <a:latin typeface="Calibri"/>
                <a:ea typeface="+mn-lt"/>
                <a:cs typeface="+mn-lt"/>
              </a:rPr>
              <a:t>Mycoplasmataceae</a:t>
            </a:r>
            <a:r>
              <a:rPr lang="pl-PL">
                <a:latin typeface="Calibri"/>
                <a:ea typeface="+mn-lt"/>
                <a:cs typeface="+mn-lt"/>
              </a:rPr>
              <a:t> jako organizmy modelowe</a:t>
            </a:r>
            <a:endParaRPr lang="pl-PL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81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1984 -</a:t>
            </a:r>
            <a:br>
              <a:rPr lang="en-US" sz="72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1995 - </a:t>
            </a:r>
            <a:endParaRPr lang="en-US" sz="7200" spc="-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CA2F53-FA34-48D9-BBB0-6E878EE0CC79}"/>
              </a:ext>
            </a:extLst>
          </p:cNvPr>
          <p:cNvSpPr txBox="1"/>
          <p:nvPr/>
        </p:nvSpPr>
        <p:spPr>
          <a:xfrm>
            <a:off x="3086669" y="994011"/>
            <a:ext cx="5472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>
                <a:latin typeface="Calibri"/>
                <a:ea typeface="+mn-lt"/>
                <a:cs typeface="+mn-lt"/>
              </a:rPr>
              <a:t>Mycoplasmataceae</a:t>
            </a:r>
            <a:r>
              <a:rPr lang="pl-PL">
                <a:latin typeface="Calibri"/>
                <a:ea typeface="+mn-lt"/>
                <a:cs typeface="+mn-lt"/>
              </a:rPr>
              <a:t> jako organizmy modelowe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D881DA-51DD-4FBD-A078-5B474EE02DF6}"/>
              </a:ext>
            </a:extLst>
          </p:cNvPr>
          <p:cNvSpPr txBox="1"/>
          <p:nvPr/>
        </p:nvSpPr>
        <p:spPr>
          <a:xfrm>
            <a:off x="3086669" y="1596787"/>
            <a:ext cx="47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Genom </a:t>
            </a:r>
            <a:r>
              <a:rPr lang="pl-PL" i="1">
                <a:latin typeface="Calibri"/>
                <a:cs typeface="Calibri"/>
              </a:rPr>
              <a:t>M. </a:t>
            </a:r>
            <a:r>
              <a:rPr lang="pl-PL" i="1">
                <a:latin typeface="Calibri"/>
                <a:ea typeface="+mn-lt"/>
                <a:cs typeface="+mn-lt"/>
              </a:rPr>
              <a:t>genitalium</a:t>
            </a:r>
            <a:r>
              <a:rPr lang="pl-PL" dirty="0">
                <a:latin typeface="Calibri"/>
                <a:ea typeface="+mn-lt"/>
                <a:cs typeface="+mn-lt"/>
              </a:rPr>
              <a:t> </a:t>
            </a:r>
            <a:r>
              <a:rPr lang="pl-PL">
                <a:latin typeface="Calibri"/>
                <a:ea typeface="+mn-lt"/>
                <a:cs typeface="+mn-lt"/>
              </a:rPr>
              <a:t>zsekwencjonowany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2B816EC-2D7B-475F-9E53-3BF1BE5A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46" y="1106038"/>
            <a:ext cx="3303895" cy="330389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F9B68-B384-4F87-B5A9-9B2181FF1C96}"/>
              </a:ext>
            </a:extLst>
          </p:cNvPr>
          <p:cNvSpPr txBox="1"/>
          <p:nvPr/>
        </p:nvSpPr>
        <p:spPr>
          <a:xfrm>
            <a:off x="7778797" y="441234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>
                <a:latin typeface="Calibri"/>
                <a:cs typeface="Calibri"/>
              </a:rPr>
              <a:t>Mapa genomu </a:t>
            </a:r>
            <a:r>
              <a:rPr lang="pl-PL" sz="1400" b="1" i="1">
                <a:latin typeface="Calibri"/>
                <a:cs typeface="Calibri"/>
              </a:rPr>
              <a:t>M. genitalium</a:t>
            </a:r>
          </a:p>
          <a:p>
            <a:r>
              <a:rPr lang="pl-PL" sz="1400" b="1">
                <a:latin typeface="Calibri"/>
                <a:cs typeface="Calibri"/>
              </a:rPr>
              <a:t>525 genów</a:t>
            </a:r>
            <a:endParaRPr lang="pl-PL" sz="1400" b="1" dirty="0">
              <a:latin typeface="Calibri"/>
              <a:cs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75A3AE-3422-4024-818A-64A0941468B8}"/>
              </a:ext>
            </a:extLst>
          </p:cNvPr>
          <p:cNvSpPr txBox="1"/>
          <p:nvPr/>
        </p:nvSpPr>
        <p:spPr>
          <a:xfrm>
            <a:off x="7773822" y="488504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65000"/>
                  </a:schemeClr>
                </a:solidFill>
                <a:latin typeface="Calibri"/>
                <a:ea typeface="+mn-lt"/>
                <a:cs typeface="+mn-lt"/>
              </a:rPr>
              <a:t>United States Department of Energy</a:t>
            </a:r>
            <a:endParaRPr lang="pl-PL" sz="120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7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24" y="807492"/>
            <a:ext cx="2583009" cy="10918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>
                <a:solidFill>
                  <a:schemeClr val="accent1"/>
                </a:solidFill>
              </a:rPr>
              <a:t>Geny: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3DAF5B5-0FF9-4106-8E5E-56809315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98" y="1898006"/>
            <a:ext cx="5848710" cy="33945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8925314-1E73-406C-B0CA-CE0910202D44}"/>
              </a:ext>
            </a:extLst>
          </p:cNvPr>
          <p:cNvSpPr txBox="1"/>
          <p:nvPr/>
        </p:nvSpPr>
        <p:spPr>
          <a:xfrm>
            <a:off x="1289713" y="1903862"/>
            <a:ext cx="454015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Niezbędne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  Geny replikacji DNA</a:t>
            </a: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Geny ekspresji genów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Geny podstawowego metabolizmu</a:t>
            </a:r>
            <a:endParaRPr lang="pl-PL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Częściowo niezbędne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  Szlaki transportu wewnątrzkomórkowego</a:t>
            </a:r>
            <a:endParaRPr lang="pl-PL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 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Opcjonalne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  Podjednostki kompleksów białkowych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Kopie genów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Geny reakcji na stres</a:t>
            </a:r>
            <a:endParaRPr lang="pl-PL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E0CCC6-F763-43EF-949C-B3B015964DFB}"/>
              </a:ext>
            </a:extLst>
          </p:cNvPr>
          <p:cNvSpPr txBox="1"/>
          <p:nvPr/>
        </p:nvSpPr>
        <p:spPr>
          <a:xfrm>
            <a:off x="5782101" y="5520518"/>
            <a:ext cx="4960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na podstawie M. Breuer i in., 2019, Essential metabolism for a minimal cell. eLife 2019;8:e36842</a:t>
            </a:r>
            <a:endParaRPr lang="pl-PL" sz="12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D59051-D96A-4471-85FA-CEB03C8BF82E}"/>
              </a:ext>
            </a:extLst>
          </p:cNvPr>
          <p:cNvSpPr txBox="1"/>
          <p:nvPr/>
        </p:nvSpPr>
        <p:spPr>
          <a:xfrm>
            <a:off x="5782101" y="5281682"/>
            <a:ext cx="45287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>
                <a:latin typeface="Calibri"/>
                <a:cs typeface="Calibri"/>
              </a:rPr>
              <a:t>Geny kodujące białka u M. </a:t>
            </a:r>
            <a:r>
              <a:rPr lang="pl-PL" sz="1400" b="1" i="1">
                <a:latin typeface="Calibri"/>
                <a:ea typeface="+mn-lt"/>
                <a:cs typeface="+mn-lt"/>
              </a:rPr>
              <a:t>Mycoides </a:t>
            </a:r>
            <a:r>
              <a:rPr lang="pl-PL" sz="1400" b="1">
                <a:latin typeface="Calibri"/>
                <a:cs typeface="Calibri"/>
              </a:rPr>
              <a:t>JCVI-syn3A</a:t>
            </a:r>
            <a:endParaRPr lang="pl-PL" sz="1400">
              <a:latin typeface="Calibri"/>
              <a:ea typeface="+mn-lt"/>
              <a:cs typeface="Calibri"/>
            </a:endParaRP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6017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24" y="807492"/>
            <a:ext cx="2583009" cy="10918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>
                <a:solidFill>
                  <a:schemeClr val="accent1"/>
                </a:solidFill>
              </a:rPr>
              <a:t>Geny: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3DAF5B5-0FF9-4106-8E5E-56809315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98" y="1898006"/>
            <a:ext cx="5848710" cy="33945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8925314-1E73-406C-B0CA-CE0910202D44}"/>
              </a:ext>
            </a:extLst>
          </p:cNvPr>
          <p:cNvSpPr txBox="1"/>
          <p:nvPr/>
        </p:nvSpPr>
        <p:spPr>
          <a:xfrm>
            <a:off x="1289713" y="1903862"/>
            <a:ext cx="454015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Niezbędne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  Geny replikacji DNA</a:t>
            </a: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ekspresji genów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podstawowego metabolizmu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Częściowo niezbędne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  Szlaki transportu wewnątrzkomórkowego</a:t>
            </a:r>
            <a:endParaRPr lang="pl-PL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 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Opcjonalne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  Podjednostki kompleksów białkowych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Kopie genów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Geny reakcji na stres</a:t>
            </a:r>
            <a:endParaRPr lang="pl-PL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E0CCC6-F763-43EF-949C-B3B015964DFB}"/>
              </a:ext>
            </a:extLst>
          </p:cNvPr>
          <p:cNvSpPr txBox="1"/>
          <p:nvPr/>
        </p:nvSpPr>
        <p:spPr>
          <a:xfrm>
            <a:off x="5782101" y="5520518"/>
            <a:ext cx="4960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na podstawie M. Breuer i in., 2019, Essential metabolism for a minimal cell. eLife 2019;8:e36842</a:t>
            </a:r>
            <a:endParaRPr lang="pl-PL" sz="12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D59051-D96A-4471-85FA-CEB03C8BF82E}"/>
              </a:ext>
            </a:extLst>
          </p:cNvPr>
          <p:cNvSpPr txBox="1"/>
          <p:nvPr/>
        </p:nvSpPr>
        <p:spPr>
          <a:xfrm>
            <a:off x="5782101" y="5281682"/>
            <a:ext cx="45287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>
                <a:latin typeface="Calibri"/>
                <a:cs typeface="Calibri"/>
              </a:rPr>
              <a:t>Geny kodujące białka u M. </a:t>
            </a:r>
            <a:r>
              <a:rPr lang="pl-PL" sz="1400" b="1" i="1">
                <a:latin typeface="Calibri"/>
                <a:ea typeface="+mn-lt"/>
                <a:cs typeface="+mn-lt"/>
              </a:rPr>
              <a:t>Mycoides </a:t>
            </a:r>
            <a:r>
              <a:rPr lang="pl-PL" sz="1400" b="1">
                <a:latin typeface="Calibri"/>
                <a:cs typeface="Calibri"/>
              </a:rPr>
              <a:t>JCVI-syn3A</a:t>
            </a:r>
            <a:endParaRPr lang="pl-PL" sz="1400">
              <a:latin typeface="Calibri"/>
              <a:ea typeface="+mn-lt"/>
              <a:cs typeface="Calibri"/>
            </a:endParaRP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931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24" y="807492"/>
            <a:ext cx="2583009" cy="10918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>
                <a:solidFill>
                  <a:schemeClr val="accent1"/>
                </a:solidFill>
              </a:rPr>
              <a:t>Geny: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3DAF5B5-0FF9-4106-8E5E-56809315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98" y="1898006"/>
            <a:ext cx="5848710" cy="33945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8925314-1E73-406C-B0CA-CE0910202D44}"/>
              </a:ext>
            </a:extLst>
          </p:cNvPr>
          <p:cNvSpPr txBox="1"/>
          <p:nvPr/>
        </p:nvSpPr>
        <p:spPr>
          <a:xfrm>
            <a:off x="1289713" y="1903862"/>
            <a:ext cx="454015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Niezbędne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  Geny replikacji DNA</a:t>
            </a: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ekspresji genów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podstawowego metabolizmu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Częściowo niezbędne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  Szlaki transportu wewnątrzkomórkowego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 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Opcjonalne</a:t>
            </a:r>
          </a:p>
          <a:p>
            <a:r>
              <a:rPr lang="pl-PL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Np.  Podjednostki kompleksów białkowych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Kopie genów</a:t>
            </a:r>
            <a:endParaRPr lang="pl-PL">
              <a:solidFill>
                <a:schemeClr val="bg1"/>
              </a:solidFill>
            </a:endParaRPr>
          </a:p>
          <a:p>
            <a:r>
              <a:rPr lang="pl-PL">
                <a:solidFill>
                  <a:schemeClr val="bg1"/>
                </a:solidFill>
                <a:latin typeface="Calibri"/>
                <a:cs typeface="Calibri"/>
              </a:rPr>
              <a:t>         Geny reakcji na stres</a:t>
            </a:r>
            <a:endParaRPr lang="pl-PL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E0CCC6-F763-43EF-949C-B3B015964DFB}"/>
              </a:ext>
            </a:extLst>
          </p:cNvPr>
          <p:cNvSpPr txBox="1"/>
          <p:nvPr/>
        </p:nvSpPr>
        <p:spPr>
          <a:xfrm>
            <a:off x="5782101" y="5520518"/>
            <a:ext cx="4960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na podstawie M. Breuer i in., 2019, Essential metabolism for a minimal cell. eLife 2019;8:e36842</a:t>
            </a:r>
            <a:endParaRPr lang="pl-PL" sz="12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D59051-D96A-4471-85FA-CEB03C8BF82E}"/>
              </a:ext>
            </a:extLst>
          </p:cNvPr>
          <p:cNvSpPr txBox="1"/>
          <p:nvPr/>
        </p:nvSpPr>
        <p:spPr>
          <a:xfrm>
            <a:off x="5782101" y="5281682"/>
            <a:ext cx="45287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>
                <a:latin typeface="Calibri"/>
                <a:cs typeface="Calibri"/>
              </a:rPr>
              <a:t>Geny kodujące białka u M. </a:t>
            </a:r>
            <a:r>
              <a:rPr lang="pl-PL" sz="1400" b="1" i="1">
                <a:latin typeface="Calibri"/>
                <a:ea typeface="+mn-lt"/>
                <a:cs typeface="+mn-lt"/>
              </a:rPr>
              <a:t>Mycoides </a:t>
            </a:r>
            <a:r>
              <a:rPr lang="pl-PL" sz="1400" b="1">
                <a:latin typeface="Calibri"/>
                <a:cs typeface="Calibri"/>
              </a:rPr>
              <a:t>JCVI-syn3A</a:t>
            </a:r>
            <a:endParaRPr lang="pl-PL" sz="1400">
              <a:latin typeface="Calibri"/>
              <a:ea typeface="+mn-lt"/>
              <a:cs typeface="Calibri"/>
            </a:endParaRP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4946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24" y="807492"/>
            <a:ext cx="2583009" cy="10918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>
                <a:solidFill>
                  <a:schemeClr val="accent1"/>
                </a:solidFill>
              </a:rPr>
              <a:t>Geny: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3DAF5B5-0FF9-4106-8E5E-56809315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98" y="1898006"/>
            <a:ext cx="5848710" cy="33945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8925314-1E73-406C-B0CA-CE0910202D44}"/>
              </a:ext>
            </a:extLst>
          </p:cNvPr>
          <p:cNvSpPr txBox="1"/>
          <p:nvPr/>
        </p:nvSpPr>
        <p:spPr>
          <a:xfrm>
            <a:off x="1289713" y="1903862"/>
            <a:ext cx="454015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Niezbędne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  Geny replikacji DNA</a:t>
            </a: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ekspresji genów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podstawowego metabolizmu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Częściowo niezbędne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  Szlaki transportu wewnątrzkomórkowego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 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b="1">
                <a:latin typeface="Calibri"/>
                <a:cs typeface="Calibri"/>
              </a:rPr>
              <a:t>Opcjonalne</a:t>
            </a:r>
          </a:p>
          <a:p>
            <a:r>
              <a:rPr lang="pl-PL" dirty="0">
                <a:latin typeface="Calibri"/>
                <a:cs typeface="Calibri"/>
              </a:rPr>
              <a:t> </a:t>
            </a:r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Np.  Podjednostki kompleksów białkowych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Kopie genów</a:t>
            </a:r>
            <a:endParaRPr lang="pl-PL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         Geny reakcji na stres</a:t>
            </a:r>
            <a:endParaRPr lang="pl-PL"/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E0CCC6-F763-43EF-949C-B3B015964DFB}"/>
              </a:ext>
            </a:extLst>
          </p:cNvPr>
          <p:cNvSpPr txBox="1"/>
          <p:nvPr/>
        </p:nvSpPr>
        <p:spPr>
          <a:xfrm>
            <a:off x="5782101" y="5520518"/>
            <a:ext cx="4960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na podstawie M. Breuer i in., 2019, Essential metabolism for a minimal cell. eLife 2019;8:e36842</a:t>
            </a:r>
            <a:endParaRPr lang="pl-PL" sz="12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D59051-D96A-4471-85FA-CEB03C8BF82E}"/>
              </a:ext>
            </a:extLst>
          </p:cNvPr>
          <p:cNvSpPr txBox="1"/>
          <p:nvPr/>
        </p:nvSpPr>
        <p:spPr>
          <a:xfrm>
            <a:off x="5782101" y="5281682"/>
            <a:ext cx="45287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>
                <a:latin typeface="Calibri"/>
                <a:cs typeface="Calibri"/>
              </a:rPr>
              <a:t>Geny kodujące białka u M. </a:t>
            </a:r>
            <a:r>
              <a:rPr lang="pl-PL" sz="1400" b="1" i="1">
                <a:latin typeface="Calibri"/>
                <a:ea typeface="+mn-lt"/>
                <a:cs typeface="+mn-lt"/>
              </a:rPr>
              <a:t>Mycoides </a:t>
            </a:r>
            <a:r>
              <a:rPr lang="pl-PL" sz="1400" b="1">
                <a:latin typeface="Calibri"/>
                <a:cs typeface="Calibri"/>
              </a:rPr>
              <a:t>JCVI-syn3A</a:t>
            </a:r>
            <a:endParaRPr lang="pl-PL" sz="1400">
              <a:latin typeface="Calibri"/>
              <a:ea typeface="+mn-lt"/>
              <a:cs typeface="Calibri"/>
            </a:endParaRPr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152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B34631-A879-41A3-8ADD-B8171F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7462083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1984 -</a:t>
            </a:r>
            <a:br>
              <a:rPr lang="en-US" sz="72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1995 -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r>
              <a:rPr lang="en-US" sz="4400" spc="-100">
                <a:solidFill>
                  <a:schemeClr val="accent1"/>
                </a:solidFill>
                <a:latin typeface="Calibri"/>
                <a:cs typeface="Calibri"/>
              </a:rPr>
              <a:t>2010 - </a:t>
            </a:r>
            <a:br>
              <a:rPr lang="en-US" sz="4400" spc="-100" dirty="0">
                <a:solidFill>
                  <a:schemeClr val="accent1"/>
                </a:solidFill>
                <a:latin typeface="Calibri"/>
                <a:cs typeface="Calibri"/>
              </a:rPr>
            </a:br>
            <a:endParaRPr lang="en-US" sz="4400" spc="-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CA2F53-FA34-48D9-BBB0-6E878EE0CC79}"/>
              </a:ext>
            </a:extLst>
          </p:cNvPr>
          <p:cNvSpPr txBox="1"/>
          <p:nvPr/>
        </p:nvSpPr>
        <p:spPr>
          <a:xfrm>
            <a:off x="3086669" y="994011"/>
            <a:ext cx="54727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i="1">
                <a:latin typeface="Calibri"/>
                <a:ea typeface="+mn-lt"/>
                <a:cs typeface="+mn-lt"/>
              </a:rPr>
              <a:t>Mycoplasmataceae</a:t>
            </a:r>
            <a:r>
              <a:rPr lang="pl-PL">
                <a:latin typeface="Calibri"/>
                <a:ea typeface="+mn-lt"/>
                <a:cs typeface="+mn-lt"/>
              </a:rPr>
              <a:t> jako organizmy modelowe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D881DA-51DD-4FBD-A078-5B474EE02DF6}"/>
              </a:ext>
            </a:extLst>
          </p:cNvPr>
          <p:cNvSpPr txBox="1"/>
          <p:nvPr/>
        </p:nvSpPr>
        <p:spPr>
          <a:xfrm>
            <a:off x="3086669" y="1596787"/>
            <a:ext cx="47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Genom </a:t>
            </a:r>
            <a:r>
              <a:rPr lang="pl-PL" i="1">
                <a:latin typeface="Calibri"/>
                <a:cs typeface="Calibri"/>
              </a:rPr>
              <a:t>M. </a:t>
            </a:r>
            <a:r>
              <a:rPr lang="pl-PL" i="1">
                <a:latin typeface="Calibri"/>
                <a:ea typeface="+mn-lt"/>
                <a:cs typeface="+mn-lt"/>
              </a:rPr>
              <a:t>genitalium</a:t>
            </a:r>
            <a:r>
              <a:rPr lang="pl-PL" dirty="0">
                <a:latin typeface="Calibri"/>
                <a:ea typeface="+mn-lt"/>
                <a:cs typeface="+mn-lt"/>
              </a:rPr>
              <a:t> </a:t>
            </a:r>
            <a:r>
              <a:rPr lang="pl-PL">
                <a:latin typeface="Calibri"/>
                <a:ea typeface="+mn-lt"/>
                <a:cs typeface="+mn-lt"/>
              </a:rPr>
              <a:t>zsekwencjonowany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F9B68-B384-4F87-B5A9-9B2181FF1C96}"/>
              </a:ext>
            </a:extLst>
          </p:cNvPr>
          <p:cNvSpPr txBox="1"/>
          <p:nvPr/>
        </p:nvSpPr>
        <p:spPr>
          <a:xfrm>
            <a:off x="7562707" y="3923304"/>
            <a:ext cx="39942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 dirty="0">
                <a:latin typeface="Calibri"/>
                <a:cs typeface="Calibri"/>
              </a:rPr>
              <a:t>J</a:t>
            </a:r>
            <a:r>
              <a:rPr lang="pl-PL" sz="1400" b="1">
                <a:latin typeface="Calibri"/>
                <a:ea typeface="+mn-lt"/>
                <a:cs typeface="+mn-lt"/>
              </a:rPr>
              <a:t>. Craig Venter z zespołem badawczym JCVI</a:t>
            </a:r>
            <a:endParaRPr lang="pl-PL" sz="1400" b="1">
              <a:latin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75A3AE-3422-4024-818A-64A0941468B8}"/>
              </a:ext>
            </a:extLst>
          </p:cNvPr>
          <p:cNvSpPr txBox="1"/>
          <p:nvPr/>
        </p:nvSpPr>
        <p:spPr>
          <a:xfrm>
            <a:off x="7557732" y="417991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>
                <a:solidFill>
                  <a:schemeClr val="bg1">
                    <a:lumMod val="50000"/>
                  </a:schemeClr>
                </a:solidFill>
                <a:latin typeface="Calibri"/>
                <a:ea typeface="+mn-lt"/>
                <a:cs typeface="Calibri"/>
              </a:rPr>
              <a:t>J. Craig Venter Institute</a:t>
            </a:r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3AFC63-41DC-4A9F-AE24-95AC2F9997CC}"/>
              </a:ext>
            </a:extLst>
          </p:cNvPr>
          <p:cNvSpPr txBox="1"/>
          <p:nvPr/>
        </p:nvSpPr>
        <p:spPr>
          <a:xfrm>
            <a:off x="3086669" y="2101620"/>
            <a:ext cx="4597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Wytworzenie syntetycznego genomu</a:t>
            </a:r>
            <a:endParaRPr lang="pl-PL">
              <a:ea typeface="+mn-lt"/>
              <a:cs typeface="+mn-lt"/>
            </a:endParaRPr>
          </a:p>
          <a:p>
            <a:r>
              <a:rPr lang="pl-PL" i="1">
                <a:latin typeface="Calibri"/>
                <a:cs typeface="Calibri"/>
              </a:rPr>
              <a:t>Mycoplasma mycoides</a:t>
            </a:r>
            <a:r>
              <a:rPr lang="pl-PL">
                <a:latin typeface="Calibri"/>
                <a:cs typeface="Calibri"/>
              </a:rPr>
              <a:t> JCVI-syn1.0</a:t>
            </a:r>
            <a:endParaRPr lang="pl-PL"/>
          </a:p>
        </p:txBody>
      </p:sp>
      <p:pic>
        <p:nvPicPr>
          <p:cNvPr id="7" name="Obraz 7" descr="Obraz zawierający osoba, stojące, grupa, osoby&#10;&#10;Opis wygenerowany automatycznie">
            <a:extLst>
              <a:ext uri="{FF2B5EF4-FFF2-40B4-BE49-F238E27FC236}">
                <a16:creationId xmlns:a16="http://schemas.microsoft.com/office/drawing/2014/main" id="{8499AB4A-059F-4053-8588-365F41EC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176" y="763827"/>
            <a:ext cx="4062482" cy="31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10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0176F63142F458F18BEB2D9E782F7" ma:contentTypeVersion="6" ma:contentTypeDescription="Utwórz nowy dokument." ma:contentTypeScope="" ma:versionID="1f9113e83deff52bce6980b17e0ffe4b">
  <xsd:schema xmlns:xsd="http://www.w3.org/2001/XMLSchema" xmlns:xs="http://www.w3.org/2001/XMLSchema" xmlns:p="http://schemas.microsoft.com/office/2006/metadata/properties" xmlns:ns2="615f1983-c1db-4193-ab38-9786c0ddd0cd" xmlns:ns3="a5e990d7-00e7-4bed-8df6-3bdc42911b36" targetNamespace="http://schemas.microsoft.com/office/2006/metadata/properties" ma:root="true" ma:fieldsID="3c2dbf62f6cf64f591fd5b25e2ed2c1d" ns2:_="" ns3:_="">
    <xsd:import namespace="615f1983-c1db-4193-ab38-9786c0ddd0cd"/>
    <xsd:import namespace="a5e990d7-00e7-4bed-8df6-3bdc42911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f1983-c1db-4193-ab38-9786c0ddd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990d7-00e7-4bed-8df6-3bdc42911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097D02-9225-4C9C-A8C7-94C00F3348EB}"/>
</file>

<file path=customXml/itemProps2.xml><?xml version="1.0" encoding="utf-8"?>
<ds:datastoreItem xmlns:ds="http://schemas.openxmlformats.org/officeDocument/2006/customXml" ds:itemID="{BD7938ED-743C-49F9-96AE-85588E59BF6D}"/>
</file>

<file path=customXml/itemProps3.xml><?xml version="1.0" encoding="utf-8"?>
<ds:datastoreItem xmlns:ds="http://schemas.openxmlformats.org/officeDocument/2006/customXml" ds:itemID="{839C3E5C-B750-43D9-99C9-A4856BDD5D8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20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Frame</vt:lpstr>
      <vt:lpstr>Komórka minimalna</vt:lpstr>
      <vt:lpstr>Komórki minimalne</vt:lpstr>
      <vt:lpstr>1984 - </vt:lpstr>
      <vt:lpstr>1984 - 1995 - </vt:lpstr>
      <vt:lpstr>Geny:</vt:lpstr>
      <vt:lpstr>Geny:</vt:lpstr>
      <vt:lpstr>Geny:</vt:lpstr>
      <vt:lpstr>Geny:</vt:lpstr>
      <vt:lpstr>1984 - 1995 -  2010 -  </vt:lpstr>
      <vt:lpstr>1984 - 1995 -  2010 -  </vt:lpstr>
      <vt:lpstr>1984 - 1995 -  2010 -  2016 -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Materiały źródłowe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544</cp:revision>
  <dcterms:created xsi:type="dcterms:W3CDTF">2021-04-14T13:26:19Z</dcterms:created>
  <dcterms:modified xsi:type="dcterms:W3CDTF">2021-04-15T08:29:33Z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0x0101000E20176F63142F458F18BEB2D9E782F7</vt:lpwstr>
  </property>
</Properties>
</file>