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s/slide36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11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7" r:id="rId3"/>
    <p:sldId id="257" r:id="rId4"/>
    <p:sldId id="261" r:id="rId5"/>
    <p:sldId id="262" r:id="rId6"/>
    <p:sldId id="272" r:id="rId7"/>
    <p:sldId id="273" r:id="rId8"/>
    <p:sldId id="260" r:id="rId9"/>
    <p:sldId id="287" r:id="rId10"/>
    <p:sldId id="265" r:id="rId11"/>
    <p:sldId id="266" r:id="rId12"/>
    <p:sldId id="271" r:id="rId13"/>
    <p:sldId id="270" r:id="rId14"/>
    <p:sldId id="275" r:id="rId15"/>
    <p:sldId id="276" r:id="rId16"/>
    <p:sldId id="282" r:id="rId17"/>
    <p:sldId id="281" r:id="rId18"/>
    <p:sldId id="274" r:id="rId19"/>
    <p:sldId id="284" r:id="rId20"/>
    <p:sldId id="279" r:id="rId21"/>
    <p:sldId id="292" r:id="rId22"/>
    <p:sldId id="277" r:id="rId23"/>
    <p:sldId id="278" r:id="rId24"/>
    <p:sldId id="296" r:id="rId25"/>
    <p:sldId id="285" r:id="rId26"/>
    <p:sldId id="288" r:id="rId27"/>
    <p:sldId id="295" r:id="rId28"/>
    <p:sldId id="290" r:id="rId29"/>
    <p:sldId id="293" r:id="rId30"/>
    <p:sldId id="286" r:id="rId31"/>
    <p:sldId id="291" r:id="rId32"/>
    <p:sldId id="289" r:id="rId33"/>
    <p:sldId id="263" r:id="rId34"/>
    <p:sldId id="264" r:id="rId35"/>
    <p:sldId id="294" r:id="rId36"/>
    <p:sldId id="258" r:id="rId3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8" autoAdjust="0"/>
    <p:restoredTop sz="94662" autoAdjust="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0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EE436A98-F978-4D33-8A68-0625B7C72513}" type="datetimeFigureOut">
              <a:rPr lang="pl-PL" smtClean="0"/>
              <a:t>03.05.2021</a:t>
            </a:fld>
            <a:endParaRPr lang="pl-PL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CE3565E-7868-4451-88EE-2F3F6CD34768}" type="slidenum">
              <a:rPr lang="pl-PL" smtClean="0"/>
              <a:t>‹#›</a:t>
            </a:fld>
            <a:endParaRPr lang="pl-PL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588"/>
    </mc:Choice>
    <mc:Fallback xmlns="">
      <p:transition advTm="8588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6A98-F978-4D33-8A68-0625B7C72513}" type="datetimeFigureOut">
              <a:rPr lang="pl-PL" smtClean="0"/>
              <a:t>03.05.2021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565E-7868-4451-88EE-2F3F6CD3476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588"/>
    </mc:Choice>
    <mc:Fallback xmlns="">
      <p:transition advTm="8588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6A98-F978-4D33-8A68-0625B7C72513}" type="datetimeFigureOut">
              <a:rPr lang="pl-PL" smtClean="0"/>
              <a:t>03.05.2021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565E-7868-4451-88EE-2F3F6CD3476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588"/>
    </mc:Choice>
    <mc:Fallback xmlns="">
      <p:transition advTm="8588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6A98-F978-4D33-8A68-0625B7C72513}" type="datetimeFigureOut">
              <a:rPr lang="pl-PL" smtClean="0"/>
              <a:t>03.05.2021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565E-7868-4451-88EE-2F3F6CD3476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588"/>
    </mc:Choice>
    <mc:Fallback xmlns="">
      <p:transition advTm="8588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6A98-F978-4D33-8A68-0625B7C72513}" type="datetimeFigureOut">
              <a:rPr lang="pl-PL" smtClean="0"/>
              <a:t>03.05.2021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565E-7868-4451-88EE-2F3F6CD3476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588"/>
    </mc:Choice>
    <mc:Fallback xmlns="">
      <p:transition advTm="8588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6A98-F978-4D33-8A68-0625B7C72513}" type="datetimeFigureOut">
              <a:rPr lang="pl-PL" smtClean="0"/>
              <a:t>03.05.2021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565E-7868-4451-88EE-2F3F6CD34768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588"/>
    </mc:Choice>
    <mc:Fallback xmlns="">
      <p:transition advTm="8588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6A98-F978-4D33-8A68-0625B7C72513}" type="datetimeFigureOut">
              <a:rPr lang="pl-PL" smtClean="0"/>
              <a:t>03.05.2021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565E-7868-4451-88EE-2F3F6CD3476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588"/>
    </mc:Choice>
    <mc:Fallback xmlns="">
      <p:transition advTm="8588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6A98-F978-4D33-8A68-0625B7C72513}" type="datetimeFigureOut">
              <a:rPr lang="pl-PL" smtClean="0"/>
              <a:t>03.05.2021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565E-7868-4451-88EE-2F3F6CD3476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588"/>
    </mc:Choice>
    <mc:Fallback xmlns="">
      <p:transition advTm="8588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6A98-F978-4D33-8A68-0625B7C72513}" type="datetimeFigureOut">
              <a:rPr lang="pl-PL" smtClean="0"/>
              <a:t>03.05.2021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565E-7868-4451-88EE-2F3F6CD3476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588"/>
    </mc:Choice>
    <mc:Fallback xmlns="">
      <p:transition advTm="8588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6A98-F978-4D33-8A68-0625B7C72513}" type="datetimeFigureOut">
              <a:rPr lang="pl-PL" smtClean="0"/>
              <a:t>03.05.2021</a:t>
            </a:fld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565E-7868-4451-88EE-2F3F6CD34768}" type="slidenum">
              <a:rPr lang="pl-PL" smtClean="0"/>
              <a:t>‹#›</a:t>
            </a:fld>
            <a:endParaRPr lang="pl-PL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588"/>
    </mc:Choice>
    <mc:Fallback xmlns="">
      <p:transition advTm="8588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6A98-F978-4D33-8A68-0625B7C72513}" type="datetimeFigureOut">
              <a:rPr lang="pl-PL" smtClean="0"/>
              <a:t>03.05.2021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565E-7868-4451-88EE-2F3F6CD3476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588"/>
    </mc:Choice>
    <mc:Fallback xmlns="">
      <p:transition advTm="8588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EE436A98-F978-4D33-8A68-0625B7C72513}" type="datetimeFigureOut">
              <a:rPr lang="pl-PL" smtClean="0"/>
              <a:t>03.05.2021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FCE3565E-7868-4451-88EE-2F3F6CD34768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 advTm="8588"/>
    </mc:Choice>
    <mc:Fallback xmlns="">
      <p:transition advTm="8588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2.wav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5.wav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7.wav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3.wav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3.wav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3.png"/><Relationship Id="rId2" Type="http://schemas.microsoft.com/office/2007/relationships/media" Target="../media/media7.wav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Czy maseczki chronią przed zakażeniem COVID-19 ?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Amanda Kunik</a:t>
            </a:r>
            <a:endParaRPr lang="pl-PL" dirty="0"/>
          </a:p>
        </p:txBody>
      </p:sp>
      <p:pic>
        <p:nvPicPr>
          <p:cNvPr id="1027" name="Picture 3" descr="C:\Users\AMI\Downloads\—Pngtree—face mask vector icon illustration_53380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116632"/>
            <a:ext cx="669674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867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"/>
    </mc:Choice>
    <mc:Fallback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7024744" cy="75788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Obecność wirusa w powietrzu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Imag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56792"/>
            <a:ext cx="5400600" cy="446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Dźwię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0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3500"/>
    </mc:Choice>
    <mc:Fallback xmlns="">
      <p:transition advTm="2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55662" y="-171400"/>
            <a:ext cx="2880320" cy="757888"/>
          </a:xfrm>
        </p:spPr>
        <p:txBody>
          <a:bodyPr>
            <a:normAutofit/>
          </a:bodyPr>
          <a:lstStyle/>
          <a:p>
            <a:r>
              <a:rPr lang="pl-PL" dirty="0" smtClean="0"/>
              <a:t>Zakażenie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An external file that holds a picture, illustration, etc.&#10;Object name is ijerph-18-00395-g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249134" cy="572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Dźwię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2000"/>
    </mc:Choice>
    <mc:Fallback xmlns="">
      <p:transition advTm="8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Maseczka ochrona na twarz 50 szt Mimari - Skle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839" y="1289729"/>
            <a:ext cx="4920481" cy="491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Maseczki</a:t>
            </a:r>
            <a:endParaRPr lang="pl-PL" dirty="0"/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5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7000"/>
    </mc:Choice>
    <mc:Fallback xmlns="">
      <p:transition advTm="3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4008" y="-99392"/>
            <a:ext cx="2520398" cy="68588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Maseczki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 descr="https://www.ncbi.nlm.nih.gov/pmc/articles/instance/7580955/bin/mSphere.00637-20-f00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" b="51541"/>
          <a:stretch/>
        </p:blipFill>
        <p:spPr bwMode="auto">
          <a:xfrm>
            <a:off x="539552" y="1364776"/>
            <a:ext cx="7943170" cy="408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Dźwię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9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3000"/>
    </mc:Choice>
    <mc:Fallback xmlns="">
      <p:transition advTm="4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4008" y="-99392"/>
            <a:ext cx="2520398" cy="68588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Maseczki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 descr="https://www.ncbi.nlm.nih.gov/pmc/articles/instance/7580955/bin/mSphere.00637-20-f00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83" b="174"/>
          <a:stretch/>
        </p:blipFill>
        <p:spPr bwMode="auto">
          <a:xfrm>
            <a:off x="539552" y="1364776"/>
            <a:ext cx="7943170" cy="408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Dźwię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9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4008" y="-99392"/>
            <a:ext cx="2520398" cy="68588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Maseczki</a:t>
            </a:r>
            <a:endParaRPr lang="pl-PL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359" y="692696"/>
            <a:ext cx="4968552" cy="571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Dźwię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8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9000"/>
    </mc:Choice>
    <mc:Fallback xmlns="">
      <p:transition advTm="6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4008" y="-99392"/>
            <a:ext cx="2520398" cy="68588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Maseczki</a:t>
            </a:r>
            <a:endParaRPr lang="pl-PL" dirty="0"/>
          </a:p>
        </p:txBody>
      </p:sp>
      <p:pic>
        <p:nvPicPr>
          <p:cNvPr id="4" name="Picture 2" descr="An external file that holds a picture, illustration, etc.&#10;Object name is gr1_lr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84" y="1412776"/>
            <a:ext cx="7882956" cy="370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8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500"/>
    </mc:Choice>
    <mc:Fallback xmlns="">
      <p:transition advTm="1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4008" y="-99392"/>
            <a:ext cx="2520398" cy="68588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Maseczki</a:t>
            </a:r>
            <a:endParaRPr lang="pl-PL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359" y="692696"/>
            <a:ext cx="4968552" cy="571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8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2500"/>
    </mc:Choice>
    <mc:Fallback xmlns="">
      <p:transition advTm="2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4008" y="-99392"/>
            <a:ext cx="2520398" cy="68588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Maseczki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4"/>
          <a:stretch/>
        </p:blipFill>
        <p:spPr bwMode="auto">
          <a:xfrm>
            <a:off x="525402" y="1371600"/>
            <a:ext cx="815105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Dźwię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5000"/>
    </mc:Choice>
    <mc:Fallback xmlns="">
      <p:transition advTm="9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4008" y="-99392"/>
            <a:ext cx="2520398" cy="68588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Maseczki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4"/>
          <a:stretch/>
        </p:blipFill>
        <p:spPr bwMode="auto">
          <a:xfrm>
            <a:off x="525402" y="1371600"/>
            <a:ext cx="815105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Dźwię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0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5000"/>
    </mc:Choice>
    <mc:Fallback xmlns="">
      <p:transition advTm="7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Czy maseczki chronią przed zakażeniem COVID-19 ?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Amanda Kunik</a:t>
            </a:r>
            <a:endParaRPr lang="pl-PL" dirty="0"/>
          </a:p>
        </p:txBody>
      </p:sp>
      <p:pic>
        <p:nvPicPr>
          <p:cNvPr id="1027" name="Picture 3" descr="C:\Users\AMI\Downloads\—Pngtree—face mask vector icon illustration_53380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116632"/>
            <a:ext cx="669674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1.78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5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4008" y="-99392"/>
            <a:ext cx="2520398" cy="68588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Maseczki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0" r="2756"/>
          <a:stretch/>
        </p:blipFill>
        <p:spPr bwMode="auto">
          <a:xfrm>
            <a:off x="3923928" y="1219167"/>
            <a:ext cx="4464496" cy="51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Dźwię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48253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s://5.imimg.com/data5/SELLER/Default/2020/10/OB/TW/GK/2548369/n95-face-mask-500x5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72" y="3299233"/>
            <a:ext cx="3217232" cy="32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57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5000"/>
    </mc:Choice>
    <mc:Fallback xmlns="">
      <p:transition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4008" y="-99392"/>
            <a:ext cx="2520398" cy="68588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Maseczki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0" r="2756"/>
          <a:stretch/>
        </p:blipFill>
        <p:spPr bwMode="auto">
          <a:xfrm>
            <a:off x="3923928" y="1219167"/>
            <a:ext cx="4464496" cy="51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48253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s://5.imimg.com/data5/SELLER/Default/2020/10/OB/TW/GK/2548369/n95-face-mask-500x5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72" y="3299233"/>
            <a:ext cx="3217232" cy="32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8000"/>
    </mc:Choice>
    <mc:Fallback>
      <p:transition advClick="0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4008" y="-99392"/>
            <a:ext cx="2520398" cy="68588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Maseczki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" r="53352"/>
          <a:stretch/>
        </p:blipFill>
        <p:spPr bwMode="auto">
          <a:xfrm>
            <a:off x="1691679" y="945042"/>
            <a:ext cx="5920761" cy="522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Dźwię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50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2500"/>
    </mc:Choice>
    <mc:Fallback>
      <p:transition advTm="6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4008" y="-99392"/>
            <a:ext cx="2520398" cy="68588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Maseczki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6" r="1389"/>
          <a:stretch/>
        </p:blipFill>
        <p:spPr bwMode="auto">
          <a:xfrm>
            <a:off x="1691679" y="945042"/>
            <a:ext cx="5920761" cy="522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87.73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34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7000"/>
    </mc:Choice>
    <mc:Fallback>
      <p:transition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4008" y="-99392"/>
            <a:ext cx="2520398" cy="68588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Maseczki</a:t>
            </a:r>
            <a:endParaRPr lang="pl-PL" dirty="0"/>
          </a:p>
        </p:txBody>
      </p:sp>
      <p:grpSp>
        <p:nvGrpSpPr>
          <p:cNvPr id="11" name="Grupa 10"/>
          <p:cNvGrpSpPr/>
          <p:nvPr/>
        </p:nvGrpSpPr>
        <p:grpSpPr>
          <a:xfrm>
            <a:off x="1763688" y="1124744"/>
            <a:ext cx="5256237" cy="2876872"/>
            <a:chOff x="1763688" y="1124744"/>
            <a:chExt cx="5256237" cy="2876872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3" t="73858" r="58227"/>
            <a:stretch/>
          </p:blipFill>
          <p:spPr bwMode="auto">
            <a:xfrm>
              <a:off x="1763688" y="2636912"/>
              <a:ext cx="5256237" cy="1364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upa 9"/>
            <p:cNvGrpSpPr/>
            <p:nvPr/>
          </p:nvGrpSpPr>
          <p:grpSpPr>
            <a:xfrm>
              <a:off x="2915816" y="1124744"/>
              <a:ext cx="3600451" cy="1364704"/>
              <a:chOff x="2915816" y="1124744"/>
              <a:chExt cx="3600451" cy="1364704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426" t="4888" r="61161" b="68970"/>
              <a:stretch/>
            </p:blipFill>
            <p:spPr bwMode="auto">
              <a:xfrm>
                <a:off x="2915816" y="1124744"/>
                <a:ext cx="3600451" cy="13647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Prostokąt 3"/>
              <p:cNvSpPr/>
              <p:nvPr/>
            </p:nvSpPr>
            <p:spPr>
              <a:xfrm>
                <a:off x="2915816" y="2132856"/>
                <a:ext cx="720080" cy="3565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6" t="74300" r="6915" b="1"/>
          <a:stretch/>
        </p:blipFill>
        <p:spPr bwMode="auto">
          <a:xfrm>
            <a:off x="1835696" y="3895724"/>
            <a:ext cx="5184229" cy="134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9" t="24867" r="61161" b="68970"/>
          <a:stretch/>
        </p:blipFill>
        <p:spPr bwMode="auto">
          <a:xfrm>
            <a:off x="3055560" y="2204864"/>
            <a:ext cx="868368" cy="32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Dźwię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63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4000"/>
    </mc:Choice>
    <mc:Fallback>
      <p:transition advTm="5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4008" y="-99392"/>
            <a:ext cx="2520398" cy="68588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Maseczki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67544" y="1124744"/>
            <a:ext cx="8176290" cy="4104456"/>
          </a:xfrm>
          <a:prstGeom prst="rect">
            <a:avLst/>
          </a:prstGeom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6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1000"/>
    </mc:Choice>
    <mc:Fallback>
      <p:transition advTm="5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4008" y="-99392"/>
            <a:ext cx="2520398" cy="68588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Maseczki</a:t>
            </a:r>
            <a:endParaRPr lang="pl-PL" dirty="0"/>
          </a:p>
        </p:txBody>
      </p:sp>
      <p:pic>
        <p:nvPicPr>
          <p:cNvPr id="5" name="New picture"/>
          <p:cNvPicPr/>
          <p:nvPr/>
        </p:nvPicPr>
        <p:blipFill rotWithShape="1">
          <a:blip r:embed="rId4"/>
          <a:srcRect b="50000"/>
          <a:stretch/>
        </p:blipFill>
        <p:spPr>
          <a:xfrm>
            <a:off x="539552" y="1484784"/>
            <a:ext cx="8011137" cy="402905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5724128" y="1772816"/>
            <a:ext cx="2826561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Dźwięk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957.00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95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0"/>
    </mc:Choice>
    <mc:Fallback>
      <p:transition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4008" y="-99392"/>
            <a:ext cx="2520398" cy="68588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Maseczki</a:t>
            </a:r>
            <a:endParaRPr lang="pl-PL" dirty="0"/>
          </a:p>
        </p:txBody>
      </p:sp>
      <p:pic>
        <p:nvPicPr>
          <p:cNvPr id="5" name="New picture"/>
          <p:cNvPicPr/>
          <p:nvPr/>
        </p:nvPicPr>
        <p:blipFill rotWithShape="1">
          <a:blip r:embed="rId4"/>
          <a:srcRect b="50000"/>
          <a:stretch/>
        </p:blipFill>
        <p:spPr>
          <a:xfrm>
            <a:off x="539552" y="1484784"/>
            <a:ext cx="8011137" cy="402905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5724128" y="1772816"/>
            <a:ext cx="2826561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09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500"/>
    </mc:Choice>
    <mc:Fallback>
      <p:transition advTm="2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4008" y="-99392"/>
            <a:ext cx="2520398" cy="68588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Maseczki</a:t>
            </a:r>
            <a:endParaRPr lang="pl-PL" dirty="0"/>
          </a:p>
        </p:txBody>
      </p:sp>
      <p:grpSp>
        <p:nvGrpSpPr>
          <p:cNvPr id="4" name="Grupa 3"/>
          <p:cNvGrpSpPr/>
          <p:nvPr/>
        </p:nvGrpSpPr>
        <p:grpSpPr>
          <a:xfrm>
            <a:off x="1475656" y="1844824"/>
            <a:ext cx="6348366" cy="3372197"/>
            <a:chOff x="1576389" y="2505075"/>
            <a:chExt cx="3478690" cy="184785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289"/>
            <a:stretch/>
          </p:blipFill>
          <p:spPr bwMode="auto">
            <a:xfrm>
              <a:off x="1576389" y="2505075"/>
              <a:ext cx="2558884" cy="184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72" r="29975"/>
            <a:stretch/>
          </p:blipFill>
          <p:spPr bwMode="auto">
            <a:xfrm>
              <a:off x="4135273" y="2505075"/>
              <a:ext cx="919806" cy="184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Dźwięk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605.42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60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7000"/>
    </mc:Choice>
    <mc:Fallback>
      <p:transition advTm="4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4008" y="-99392"/>
            <a:ext cx="2520398" cy="68588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Maseczki</a:t>
            </a:r>
            <a:endParaRPr lang="pl-PL" dirty="0"/>
          </a:p>
        </p:txBody>
      </p:sp>
      <p:grpSp>
        <p:nvGrpSpPr>
          <p:cNvPr id="4" name="Grupa 3"/>
          <p:cNvGrpSpPr/>
          <p:nvPr/>
        </p:nvGrpSpPr>
        <p:grpSpPr>
          <a:xfrm>
            <a:off x="1475656" y="1844824"/>
            <a:ext cx="6348366" cy="3372197"/>
            <a:chOff x="1576389" y="2505075"/>
            <a:chExt cx="3478690" cy="184785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289"/>
            <a:stretch/>
          </p:blipFill>
          <p:spPr bwMode="auto">
            <a:xfrm>
              <a:off x="1576389" y="2505075"/>
              <a:ext cx="2558884" cy="184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72" r="29975"/>
            <a:stretch/>
          </p:blipFill>
          <p:spPr bwMode="auto">
            <a:xfrm>
              <a:off x="4135273" y="2505075"/>
              <a:ext cx="919806" cy="184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0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6500"/>
    </mc:Choice>
    <mc:Fallback>
      <p:transition advTm="6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" t="1823" r="2283" b="1988"/>
          <a:stretch/>
        </p:blipFill>
        <p:spPr bwMode="auto">
          <a:xfrm>
            <a:off x="467544" y="908719"/>
            <a:ext cx="8230969" cy="5302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0"/>
    </mc:Choice>
    <mc:Fallback xmlns="">
      <p:transition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4008" y="-99392"/>
            <a:ext cx="2520398" cy="68588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Maseczki</a:t>
            </a:r>
            <a:endParaRPr lang="pl-PL" dirty="0"/>
          </a:p>
        </p:txBody>
      </p:sp>
      <p:pic>
        <p:nvPicPr>
          <p:cNvPr id="6" name="New picture"/>
          <p:cNvPicPr/>
          <p:nvPr/>
        </p:nvPicPr>
        <p:blipFill rotWithShape="1">
          <a:blip r:embed="rId4"/>
          <a:srcRect l="3180" t="-391" r="48336" b="391"/>
          <a:stretch/>
        </p:blipFill>
        <p:spPr>
          <a:xfrm>
            <a:off x="1705970" y="908422"/>
            <a:ext cx="5962373" cy="5011046"/>
          </a:xfrm>
          <a:prstGeom prst="rect">
            <a:avLst/>
          </a:prstGeom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49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9500"/>
    </mc:Choice>
    <mc:Fallback>
      <p:transition advTm="10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4008" y="-99392"/>
            <a:ext cx="2520398" cy="68588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Maseczki</a:t>
            </a:r>
            <a:endParaRPr lang="pl-PL" dirty="0"/>
          </a:p>
        </p:txBody>
      </p:sp>
      <p:pic>
        <p:nvPicPr>
          <p:cNvPr id="6" name="New picture"/>
          <p:cNvPicPr/>
          <p:nvPr/>
        </p:nvPicPr>
        <p:blipFill rotWithShape="1">
          <a:blip r:embed="rId4"/>
          <a:srcRect l="55680" t="-302" r="-4164" b="302"/>
          <a:stretch/>
        </p:blipFill>
        <p:spPr>
          <a:xfrm>
            <a:off x="1705970" y="908422"/>
            <a:ext cx="5962373" cy="5011046"/>
          </a:xfrm>
          <a:prstGeom prst="rect">
            <a:avLst/>
          </a:prstGeom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29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5000"/>
    </mc:Choice>
    <mc:Fallback>
      <p:transition advTm="4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4008" y="-99392"/>
            <a:ext cx="2520398" cy="68588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Maseczki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71867" y="1844824"/>
            <a:ext cx="8200267" cy="3168352"/>
          </a:xfrm>
          <a:prstGeom prst="rect">
            <a:avLst/>
          </a:prstGeom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43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0"/>
    </mc:Choice>
    <mc:Fallback>
      <p:transition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3438128"/>
            <a:ext cx="7024744" cy="1143000"/>
          </a:xfrm>
        </p:spPr>
        <p:txBody>
          <a:bodyPr>
            <a:noAutofit/>
          </a:bodyPr>
          <a:lstStyle/>
          <a:p>
            <a:pPr algn="ctr"/>
            <a:r>
              <a:rPr lang="pl-PL" sz="5400" dirty="0" smtClean="0"/>
              <a:t>CZY NOSZENIE MASECZKI COŚ DAJE?</a:t>
            </a:r>
            <a:endParaRPr lang="pl-PL" sz="5400" dirty="0"/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41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2000"/>
    </mc:Choice>
    <mc:Fallback>
      <p:transition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0" y="0"/>
            <a:ext cx="3672526" cy="68588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Podsumowanie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8" name="Picture 2" descr="czy noszenie maseczek ma se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93" y="764704"/>
            <a:ext cx="404268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7621.808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3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7000"/>
    </mc:Choice>
    <mc:Fallback>
      <p:transition advClick="0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0" y="0"/>
            <a:ext cx="3672526" cy="68588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Podsumowanie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8" name="Picture 2" descr="czy noszenie maseczek ma se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93" y="764704"/>
            <a:ext cx="404268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036.46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63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1000"/>
    </mc:Choice>
    <mc:Fallback>
      <p:transition advTm="5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4008" y="188640"/>
            <a:ext cx="4248472" cy="378296"/>
          </a:xfrm>
        </p:spPr>
        <p:txBody>
          <a:bodyPr>
            <a:normAutofit fontScale="90000"/>
          </a:bodyPr>
          <a:lstStyle/>
          <a:p>
            <a:r>
              <a:rPr lang="pl-PL" dirty="0"/>
              <a:t>B</a:t>
            </a:r>
            <a:r>
              <a:rPr lang="pl-PL" dirty="0" smtClean="0"/>
              <a:t>ibliografia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692696"/>
            <a:ext cx="8208912" cy="5760640"/>
          </a:xfrm>
        </p:spPr>
        <p:txBody>
          <a:bodyPr>
            <a:noAutofit/>
          </a:bodyPr>
          <a:lstStyle/>
          <a:p>
            <a:r>
              <a:rPr lang="en-US" sz="1650" dirty="0" smtClean="0"/>
              <a:t>Ueki</a:t>
            </a:r>
            <a:r>
              <a:rPr lang="pl-PL" sz="1650" dirty="0" smtClean="0"/>
              <a:t> H. i współpr., </a:t>
            </a:r>
            <a:r>
              <a:rPr lang="en-US" sz="1650" dirty="0" smtClean="0"/>
              <a:t>Effectiveness of Face Masks in Preventing Airborne Transmission of SARS-CoV-2</a:t>
            </a:r>
            <a:r>
              <a:rPr lang="pl-PL" sz="1650" dirty="0"/>
              <a:t>, </a:t>
            </a:r>
            <a:r>
              <a:rPr lang="pl-PL" sz="1650" dirty="0" err="1" smtClean="0"/>
              <a:t>mSphere</a:t>
            </a:r>
            <a:r>
              <a:rPr lang="pl-PL" sz="1650" dirty="0" smtClean="0"/>
              <a:t> 2020 </a:t>
            </a:r>
            <a:r>
              <a:rPr lang="pl-PL" sz="1650" dirty="0" err="1"/>
              <a:t>Oct</a:t>
            </a:r>
            <a:r>
              <a:rPr lang="pl-PL" sz="1650" dirty="0"/>
              <a:t> </a:t>
            </a:r>
            <a:r>
              <a:rPr lang="pl-PL" sz="1650" dirty="0" smtClean="0"/>
              <a:t>21</a:t>
            </a:r>
          </a:p>
          <a:p>
            <a:r>
              <a:rPr lang="en-US" sz="1650" dirty="0" err="1"/>
              <a:t>Fuk</a:t>
            </a:r>
            <a:r>
              <a:rPr lang="en-US" sz="1650" dirty="0"/>
              <a:t>-Woo Chan</a:t>
            </a:r>
            <a:r>
              <a:rPr lang="pl-PL" sz="1650" dirty="0"/>
              <a:t> J. i współpr., </a:t>
            </a:r>
            <a:r>
              <a:rPr lang="en-US" sz="1650" dirty="0"/>
              <a:t>Surgical mask partition reduces the risk of non-contact transmission in a golden Syrian hamster model for Coronavirus Disease 2019 (COVID-19)</a:t>
            </a:r>
            <a:r>
              <a:rPr lang="pl-PL" sz="1650" dirty="0"/>
              <a:t>,</a:t>
            </a:r>
            <a:r>
              <a:rPr lang="en-US" sz="1650" dirty="0"/>
              <a:t> </a:t>
            </a:r>
            <a:r>
              <a:rPr lang="en-US" sz="1650" dirty="0" err="1"/>
              <a:t>Clin</a:t>
            </a:r>
            <a:r>
              <a:rPr lang="en-US" sz="1650" dirty="0"/>
              <a:t> Infect Dis. 2020 </a:t>
            </a:r>
            <a:r>
              <a:rPr lang="pl-PL" sz="1650" dirty="0" err="1" smtClean="0"/>
              <a:t>Oct</a:t>
            </a:r>
            <a:r>
              <a:rPr lang="pl-PL" sz="1650" dirty="0" smtClean="0"/>
              <a:t>. 16</a:t>
            </a:r>
            <a:endParaRPr lang="pl-PL" sz="1650" dirty="0" smtClean="0"/>
          </a:p>
          <a:p>
            <a:r>
              <a:rPr lang="pl-PL" sz="1650" dirty="0" smtClean="0"/>
              <a:t> </a:t>
            </a:r>
            <a:r>
              <a:rPr lang="pl-PL" sz="1650" dirty="0" err="1" smtClean="0"/>
              <a:t>Thaper</a:t>
            </a:r>
            <a:r>
              <a:rPr lang="pl-PL" sz="1650" dirty="0" smtClean="0"/>
              <a:t> R., T</a:t>
            </a:r>
            <a:r>
              <a:rPr lang="en-US" sz="1650" dirty="0" err="1" smtClean="0"/>
              <a:t>ransmission</a:t>
            </a:r>
            <a:r>
              <a:rPr lang="en-US" sz="1650" dirty="0" smtClean="0"/>
              <a:t> of SARS-CoV-2 through the air</a:t>
            </a:r>
            <a:r>
              <a:rPr lang="pl-PL" sz="1650" dirty="0" smtClean="0"/>
              <a:t>, </a:t>
            </a:r>
            <a:r>
              <a:rPr lang="en-US" sz="1650" dirty="0"/>
              <a:t>Current Medicine Research and </a:t>
            </a:r>
            <a:r>
              <a:rPr lang="en-US" sz="1650" dirty="0" smtClean="0"/>
              <a:t>Practice</a:t>
            </a:r>
            <a:r>
              <a:rPr lang="pl-PL" sz="1650" dirty="0" smtClean="0"/>
              <a:t> </a:t>
            </a:r>
            <a:r>
              <a:rPr lang="en-US" sz="1650" dirty="0" smtClean="0"/>
              <a:t>Volume </a:t>
            </a:r>
            <a:r>
              <a:rPr lang="en-US" sz="1650" dirty="0"/>
              <a:t>10, Issue 4, July–August 2020, Pages </a:t>
            </a:r>
            <a:r>
              <a:rPr lang="en-US" sz="1650" dirty="0" smtClean="0"/>
              <a:t>196-197</a:t>
            </a:r>
            <a:endParaRPr lang="pl-PL" sz="1650" dirty="0" smtClean="0"/>
          </a:p>
          <a:p>
            <a:r>
              <a:rPr lang="en-US" sz="1650" dirty="0" err="1" smtClean="0"/>
              <a:t>Morawskaa</a:t>
            </a:r>
            <a:r>
              <a:rPr lang="pl-PL" sz="1650" dirty="0" smtClean="0"/>
              <a:t> L. i </a:t>
            </a:r>
            <a:r>
              <a:rPr lang="en-US" sz="1650" dirty="0" smtClean="0"/>
              <a:t> Cao</a:t>
            </a:r>
            <a:r>
              <a:rPr lang="pl-PL" sz="1650" dirty="0" smtClean="0"/>
              <a:t> J., </a:t>
            </a:r>
            <a:r>
              <a:rPr lang="en-US" sz="1650" dirty="0" smtClean="0"/>
              <a:t>Airborne </a:t>
            </a:r>
            <a:r>
              <a:rPr lang="en-US" sz="1650" dirty="0"/>
              <a:t>transmission of SARS-CoV-2: The world should face the </a:t>
            </a:r>
            <a:r>
              <a:rPr lang="en-US" sz="1650" dirty="0" smtClean="0"/>
              <a:t>reality</a:t>
            </a:r>
            <a:r>
              <a:rPr lang="pl-PL" sz="1650" dirty="0"/>
              <a:t>, </a:t>
            </a:r>
            <a:r>
              <a:rPr lang="pl-PL" sz="1650" dirty="0" err="1"/>
              <a:t>Environ</a:t>
            </a:r>
            <a:r>
              <a:rPr lang="pl-PL" sz="1650" dirty="0"/>
              <a:t> </a:t>
            </a:r>
            <a:r>
              <a:rPr lang="pl-PL" sz="1650" dirty="0" err="1"/>
              <a:t>Int</a:t>
            </a:r>
            <a:r>
              <a:rPr lang="pl-PL" sz="1650" dirty="0"/>
              <a:t>. 2020 </a:t>
            </a:r>
            <a:r>
              <a:rPr lang="pl-PL" sz="1650" dirty="0" err="1" smtClean="0"/>
              <a:t>Jun</a:t>
            </a:r>
            <a:endParaRPr lang="pl-PL" sz="1650" dirty="0" smtClean="0"/>
          </a:p>
          <a:p>
            <a:r>
              <a:rPr lang="en-US" sz="1650" dirty="0" err="1" smtClean="0"/>
              <a:t>Noorimotlagh</a:t>
            </a:r>
            <a:r>
              <a:rPr lang="pl-PL" sz="1650" dirty="0" smtClean="0"/>
              <a:t> Z. i współpr.</a:t>
            </a:r>
            <a:r>
              <a:rPr lang="en-US" sz="1650" dirty="0" smtClean="0"/>
              <a:t>,A </a:t>
            </a:r>
            <a:r>
              <a:rPr lang="en-US" sz="1650" dirty="0"/>
              <a:t>systematic review of possible airborne transmission of the COVID-19 virus (SARS-CoV-2) in the indoor air </a:t>
            </a:r>
            <a:r>
              <a:rPr lang="en-US" sz="1650" dirty="0" smtClean="0"/>
              <a:t>environment</a:t>
            </a:r>
            <a:r>
              <a:rPr lang="pl-PL" sz="1650" dirty="0"/>
              <a:t>, </a:t>
            </a:r>
            <a:r>
              <a:rPr lang="pl-PL" sz="1650" dirty="0" err="1"/>
              <a:t>Environ</a:t>
            </a:r>
            <a:r>
              <a:rPr lang="pl-PL" sz="1650" dirty="0"/>
              <a:t> Res. 2021 </a:t>
            </a:r>
            <a:r>
              <a:rPr lang="pl-PL" sz="1650" dirty="0" err="1" smtClean="0"/>
              <a:t>Feb</a:t>
            </a:r>
            <a:endParaRPr lang="pl-PL" sz="1650" dirty="0" smtClean="0"/>
          </a:p>
          <a:p>
            <a:r>
              <a:rPr lang="en-US" sz="1650" dirty="0" err="1" smtClean="0"/>
              <a:t>Delikhoon</a:t>
            </a:r>
            <a:r>
              <a:rPr lang="pl-PL" sz="1650" dirty="0" smtClean="0"/>
              <a:t> </a:t>
            </a:r>
            <a:r>
              <a:rPr lang="pl-PL" sz="1650" dirty="0" smtClean="0"/>
              <a:t>M. i współpr., </a:t>
            </a:r>
            <a:r>
              <a:rPr lang="en-US" sz="1650" dirty="0" smtClean="0"/>
              <a:t>Modes </a:t>
            </a:r>
            <a:r>
              <a:rPr lang="en-US" sz="1650" dirty="0"/>
              <a:t>of Transmission of Severe Acute Respiratory Syndrome-Coronavirus-2 (SARS-CoV-2) and Factors Influencing on the Airborne Transmission: A </a:t>
            </a:r>
            <a:r>
              <a:rPr lang="en-US" sz="1650" dirty="0" smtClean="0"/>
              <a:t>Review</a:t>
            </a:r>
            <a:r>
              <a:rPr lang="pl-PL" sz="1650" dirty="0" smtClean="0"/>
              <a:t>, </a:t>
            </a:r>
            <a:r>
              <a:rPr lang="en-US" sz="1650" dirty="0" err="1"/>
              <a:t>Int</a:t>
            </a:r>
            <a:r>
              <a:rPr lang="en-US" sz="1650" dirty="0"/>
              <a:t> J Environ Res Public Health. 2021 </a:t>
            </a:r>
            <a:r>
              <a:rPr lang="en-US" sz="1650" dirty="0" smtClean="0"/>
              <a:t>Jan</a:t>
            </a:r>
            <a:endParaRPr lang="pl-PL" sz="1650" dirty="0" smtClean="0"/>
          </a:p>
          <a:p>
            <a:r>
              <a:rPr lang="en-US" sz="1650" dirty="0" err="1" smtClean="0"/>
              <a:t>Trougakos</a:t>
            </a:r>
            <a:r>
              <a:rPr lang="pl-PL" sz="1650" dirty="0" smtClean="0"/>
              <a:t> I.P. i współpr., </a:t>
            </a:r>
            <a:r>
              <a:rPr lang="en-US" sz="1650" dirty="0" smtClean="0"/>
              <a:t>Insights </a:t>
            </a:r>
            <a:r>
              <a:rPr lang="en-US" sz="1650" dirty="0"/>
              <a:t>to SARS-CoV-2 life cycle, pathophysiology, and rationalized treatments that target COVID-19 clinical </a:t>
            </a:r>
            <a:r>
              <a:rPr lang="en-US" sz="1650" dirty="0" smtClean="0"/>
              <a:t>complications</a:t>
            </a:r>
            <a:r>
              <a:rPr lang="pl-PL" sz="1650" dirty="0"/>
              <a:t>, </a:t>
            </a:r>
            <a:r>
              <a:rPr lang="pl-PL" sz="1650" dirty="0" err="1"/>
              <a:t>Journal</a:t>
            </a:r>
            <a:r>
              <a:rPr lang="pl-PL" sz="1650" dirty="0"/>
              <a:t> of </a:t>
            </a:r>
            <a:r>
              <a:rPr lang="pl-PL" sz="1650" dirty="0" err="1"/>
              <a:t>Biomedical</a:t>
            </a:r>
            <a:r>
              <a:rPr lang="pl-PL" sz="1650" dirty="0"/>
              <a:t> </a:t>
            </a:r>
            <a:r>
              <a:rPr lang="pl-PL" sz="1650" dirty="0" smtClean="0"/>
              <a:t>Science 2021</a:t>
            </a:r>
          </a:p>
          <a:p>
            <a:r>
              <a:rPr lang="pl-PL" sz="1650" dirty="0"/>
              <a:t>Mayo </a:t>
            </a:r>
            <a:r>
              <a:rPr lang="pl-PL" sz="1650" dirty="0" err="1"/>
              <a:t>Clinic</a:t>
            </a:r>
            <a:r>
              <a:rPr lang="pl-PL" sz="1650" dirty="0"/>
              <a:t> </a:t>
            </a:r>
            <a:r>
              <a:rPr lang="pl-PL" sz="1650" dirty="0" smtClean="0"/>
              <a:t>Staff, COVID-19 </a:t>
            </a:r>
            <a:r>
              <a:rPr lang="pl-PL" sz="1650" dirty="0"/>
              <a:t>(</a:t>
            </a:r>
            <a:r>
              <a:rPr lang="pl-PL" sz="1650" dirty="0" err="1"/>
              <a:t>coronavirus</a:t>
            </a:r>
            <a:r>
              <a:rPr lang="pl-PL" sz="1650" dirty="0"/>
              <a:t>): </a:t>
            </a:r>
            <a:r>
              <a:rPr lang="pl-PL" sz="1650" dirty="0" err="1"/>
              <a:t>Long</a:t>
            </a:r>
            <a:r>
              <a:rPr lang="pl-PL" sz="1650" dirty="0"/>
              <a:t>-term </a:t>
            </a:r>
            <a:r>
              <a:rPr lang="pl-PL" sz="1650" dirty="0" err="1" smtClean="0"/>
              <a:t>effects</a:t>
            </a:r>
            <a:r>
              <a:rPr lang="pl-PL" sz="1650" dirty="0" smtClean="0"/>
              <a:t>, </a:t>
            </a:r>
            <a:r>
              <a:rPr lang="pl-PL" sz="1650" dirty="0"/>
              <a:t>Mayo </a:t>
            </a:r>
            <a:r>
              <a:rPr lang="pl-PL" sz="1650" dirty="0" err="1" smtClean="0"/>
              <a:t>Clinic</a:t>
            </a:r>
            <a:endParaRPr lang="pl-PL" sz="1650" dirty="0" smtClean="0"/>
          </a:p>
          <a:p>
            <a:r>
              <a:rPr lang="pl-PL" sz="1800" dirty="0" err="1" smtClean="0"/>
              <a:t>Cascella</a:t>
            </a:r>
            <a:r>
              <a:rPr lang="pl-PL" sz="1800" dirty="0" smtClean="0"/>
              <a:t> M. i współpr. </a:t>
            </a:r>
            <a:r>
              <a:rPr lang="en-US" sz="1800" dirty="0" smtClean="0"/>
              <a:t>Features</a:t>
            </a:r>
            <a:r>
              <a:rPr lang="en-US" sz="1800" dirty="0"/>
              <a:t>, Evaluation, and Treatment of Coronavirus (</a:t>
            </a:r>
            <a:r>
              <a:rPr lang="en-US" sz="1800" dirty="0" smtClean="0"/>
              <a:t>COVID-19)</a:t>
            </a:r>
            <a:r>
              <a:rPr lang="pl-PL" sz="1800" dirty="0" smtClean="0"/>
              <a:t>, </a:t>
            </a:r>
            <a:r>
              <a:rPr lang="pl-PL" sz="1800" dirty="0" err="1" smtClean="0"/>
              <a:t>StatPearls</a:t>
            </a:r>
            <a:r>
              <a:rPr lang="pl-PL" sz="1800" b="1" dirty="0"/>
              <a:t> </a:t>
            </a:r>
            <a:r>
              <a:rPr lang="pl-PL" sz="1650" dirty="0" err="1" smtClean="0"/>
              <a:t>April</a:t>
            </a:r>
            <a:r>
              <a:rPr lang="pl-PL" sz="1650" dirty="0" smtClean="0"/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347505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COVIDowe typy osobowości - Joe Monst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" b="4211"/>
          <a:stretch/>
        </p:blipFill>
        <p:spPr bwMode="auto">
          <a:xfrm>
            <a:off x="1187624" y="720436"/>
            <a:ext cx="6667500" cy="574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5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00"/>
    </mc:Choice>
    <mc:Fallback xmlns="">
      <p:transition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3438128"/>
            <a:ext cx="7024744" cy="1143000"/>
          </a:xfrm>
        </p:spPr>
        <p:txBody>
          <a:bodyPr>
            <a:noAutofit/>
          </a:bodyPr>
          <a:lstStyle/>
          <a:p>
            <a:pPr algn="ctr"/>
            <a:r>
              <a:rPr lang="pl-PL" sz="5400" dirty="0" smtClean="0"/>
              <a:t>CZY NOSZENIE MASECZKI COŚ DAJE?</a:t>
            </a:r>
            <a:endParaRPr lang="pl-PL" sz="5400" dirty="0"/>
          </a:p>
        </p:txBody>
      </p:sp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9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SARS-CoV-2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2" descr="SARS-CoV-2 – Wikipedia, wolna encyklo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348880"/>
            <a:ext cx="4842011" cy="378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Dźwię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2000"/>
    </mc:Choice>
    <mc:Fallback xmlns="">
      <p:transition advTm="5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0" y="-99392"/>
            <a:ext cx="7024744" cy="757888"/>
          </a:xfrm>
        </p:spPr>
        <p:txBody>
          <a:bodyPr/>
          <a:lstStyle/>
          <a:p>
            <a:r>
              <a:rPr lang="pl-PL" dirty="0"/>
              <a:t>SARS-CoV-2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AutoShape 2" descr="https://media.springernature.com/lw685/springer-static/image/art%3A10.1186%2Fs12929-020-00703-5/MediaObjects/12929_2020_703_Fig2_HTML.png?as=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Elipsa 6"/>
          <p:cNvSpPr/>
          <p:nvPr/>
        </p:nvSpPr>
        <p:spPr>
          <a:xfrm>
            <a:off x="5004048" y="3500332"/>
            <a:ext cx="1296144" cy="80864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Elipsa 8"/>
          <p:cNvSpPr/>
          <p:nvPr/>
        </p:nvSpPr>
        <p:spPr>
          <a:xfrm>
            <a:off x="4676832" y="3231010"/>
            <a:ext cx="1008112" cy="5386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42" name="Picture 2" descr="UK Approves Arthritis Drugs for Critically Ill COVID-19 Patients | The  Scientist Magazine®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1519"/>
            <a:ext cx="7416824" cy="519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Dźwię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0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1000"/>
    </mc:Choice>
    <mc:Fallback xmlns="">
      <p:transition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0" y="-99392"/>
            <a:ext cx="7024744" cy="757888"/>
          </a:xfrm>
        </p:spPr>
        <p:txBody>
          <a:bodyPr/>
          <a:lstStyle/>
          <a:p>
            <a:r>
              <a:rPr lang="pl-PL" dirty="0"/>
              <a:t>SARS-CoV-2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492" y="980728"/>
            <a:ext cx="6777317" cy="4851901"/>
          </a:xfrm>
        </p:spPr>
        <p:txBody>
          <a:bodyPr/>
          <a:lstStyle/>
          <a:p>
            <a:endParaRPr lang="pl-PL"/>
          </a:p>
        </p:txBody>
      </p:sp>
      <p:pic>
        <p:nvPicPr>
          <p:cNvPr id="4100" name="Picture 4" descr="Obrazy: Human Body | Darmowe wektory, zdjęcia stockowe i PS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3" r="58171" b="55223"/>
          <a:stretch/>
        </p:blipFill>
        <p:spPr bwMode="auto">
          <a:xfrm>
            <a:off x="755576" y="842151"/>
            <a:ext cx="4781888" cy="481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https://media.springernature.com/lw685/springer-static/image/art%3A10.1186%2Fs12929-020-00703-5/MediaObjects/12929_2020_703_Fig2_HTML.png?as=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098" name="Picture 2" descr="Komunikat PPWIS w sprawie SARS-CoV-2 i COVID -19 – Urząd Miejski w  Chojnicach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0" t="11114" r="18012" b="12892"/>
          <a:stretch/>
        </p:blipFill>
        <p:spPr bwMode="auto">
          <a:xfrm>
            <a:off x="6016383" y="4149080"/>
            <a:ext cx="2660073" cy="236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trzałka w lewo 9"/>
          <p:cNvSpPr/>
          <p:nvPr/>
        </p:nvSpPr>
        <p:spPr>
          <a:xfrm>
            <a:off x="3573492" y="1196752"/>
            <a:ext cx="2520280" cy="504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trzałka w lewo 13"/>
          <p:cNvSpPr/>
          <p:nvPr/>
        </p:nvSpPr>
        <p:spPr>
          <a:xfrm>
            <a:off x="3744861" y="3501008"/>
            <a:ext cx="2520280" cy="504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trzałka w lewo 14"/>
          <p:cNvSpPr/>
          <p:nvPr/>
        </p:nvSpPr>
        <p:spPr>
          <a:xfrm>
            <a:off x="3491749" y="4170842"/>
            <a:ext cx="2520280" cy="504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Dźwię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188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6500"/>
    </mc:Choice>
    <mc:Fallback xmlns="">
      <p:transition advTm="3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0" y="-99392"/>
            <a:ext cx="7024744" cy="757888"/>
          </a:xfrm>
        </p:spPr>
        <p:txBody>
          <a:bodyPr/>
          <a:lstStyle/>
          <a:p>
            <a:r>
              <a:rPr lang="pl-PL" dirty="0"/>
              <a:t>SARS-CoV-2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AutoShape 2" descr="https://media.springernature.com/lw685/springer-static/image/art%3A10.1186%2Fs12929-020-00703-5/MediaObjects/12929_2020_703_Fig2_HTML.png?as=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56"/>
          <a:stretch/>
        </p:blipFill>
        <p:spPr bwMode="auto">
          <a:xfrm>
            <a:off x="532383" y="1290267"/>
            <a:ext cx="4111625" cy="458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57" r="-648" b="42977"/>
          <a:stretch/>
        </p:blipFill>
        <p:spPr bwMode="auto">
          <a:xfrm>
            <a:off x="5292436" y="1290267"/>
            <a:ext cx="3260365" cy="457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>
          <a:xfrm>
            <a:off x="5004048" y="3500332"/>
            <a:ext cx="1296144" cy="80864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Elipsa 8"/>
          <p:cNvSpPr/>
          <p:nvPr/>
        </p:nvSpPr>
        <p:spPr>
          <a:xfrm>
            <a:off x="4676832" y="3231010"/>
            <a:ext cx="1008112" cy="5386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Dźwię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8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3000"/>
    </mc:Choice>
    <mc:Fallback xmlns="">
      <p:transition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1|0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E20176F63142F458F18BEB2D9E782F7" ma:contentTypeVersion="6" ma:contentTypeDescription="Utwórz nowy dokument." ma:contentTypeScope="" ma:versionID="1f9113e83deff52bce6980b17e0ffe4b">
  <xsd:schema xmlns:xsd="http://www.w3.org/2001/XMLSchema" xmlns:xs="http://www.w3.org/2001/XMLSchema" xmlns:p="http://schemas.microsoft.com/office/2006/metadata/properties" xmlns:ns2="615f1983-c1db-4193-ab38-9786c0ddd0cd" xmlns:ns3="a5e990d7-00e7-4bed-8df6-3bdc42911b36" targetNamespace="http://schemas.microsoft.com/office/2006/metadata/properties" ma:root="true" ma:fieldsID="3c2dbf62f6cf64f591fd5b25e2ed2c1d" ns2:_="" ns3:_="">
    <xsd:import namespace="615f1983-c1db-4193-ab38-9786c0ddd0cd"/>
    <xsd:import namespace="a5e990d7-00e7-4bed-8df6-3bdc42911b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5f1983-c1db-4193-ab38-9786c0ddd0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e990d7-00e7-4bed-8df6-3bdc42911b36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52E850D-7CB1-4AF7-8716-6A0A4C7911E7}"/>
</file>

<file path=customXml/itemProps2.xml><?xml version="1.0" encoding="utf-8"?>
<ds:datastoreItem xmlns:ds="http://schemas.openxmlformats.org/officeDocument/2006/customXml" ds:itemID="{CC3CB373-5D34-4CB7-858E-95E10272DAEC}"/>
</file>

<file path=customXml/itemProps3.xml><?xml version="1.0" encoding="utf-8"?>
<ds:datastoreItem xmlns:ds="http://schemas.openxmlformats.org/officeDocument/2006/customXml" ds:itemID="{F52AE4AB-6EA3-4523-BDCA-4F88FFB04461}"/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3261</TotalTime>
  <Words>305</Words>
  <Application>Microsoft Office PowerPoint</Application>
  <PresentationFormat>Pokaz na ekranie (4:3)</PresentationFormat>
  <Paragraphs>45</Paragraphs>
  <Slides>36</Slides>
  <Notes>0</Notes>
  <HiddenSlides>0</HiddenSlides>
  <MMClips>34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37" baseType="lpstr">
      <vt:lpstr>Austin</vt:lpstr>
      <vt:lpstr>Czy maseczki chronią przed zakażeniem COVID-19 ?</vt:lpstr>
      <vt:lpstr>Czy maseczki chronią przed zakażeniem COVID-19 ?</vt:lpstr>
      <vt:lpstr>Prezentacja programu PowerPoint</vt:lpstr>
      <vt:lpstr>Prezentacja programu PowerPoint</vt:lpstr>
      <vt:lpstr>CZY NOSZENIE MASECZKI COŚ DAJE?</vt:lpstr>
      <vt:lpstr>SARS-CoV-2</vt:lpstr>
      <vt:lpstr>SARS-CoV-2</vt:lpstr>
      <vt:lpstr>SARS-CoV-2</vt:lpstr>
      <vt:lpstr>SARS-CoV-2</vt:lpstr>
      <vt:lpstr>Obecność wirusa w powietrzu</vt:lpstr>
      <vt:lpstr>Zakażenie</vt:lpstr>
      <vt:lpstr>Maseczki</vt:lpstr>
      <vt:lpstr>Maseczki</vt:lpstr>
      <vt:lpstr>Maseczki</vt:lpstr>
      <vt:lpstr>Maseczki</vt:lpstr>
      <vt:lpstr>Maseczki</vt:lpstr>
      <vt:lpstr>Maseczki</vt:lpstr>
      <vt:lpstr>Maseczki</vt:lpstr>
      <vt:lpstr>Maseczki</vt:lpstr>
      <vt:lpstr>Maseczki</vt:lpstr>
      <vt:lpstr>Maseczki</vt:lpstr>
      <vt:lpstr>Maseczki</vt:lpstr>
      <vt:lpstr>Maseczki</vt:lpstr>
      <vt:lpstr>Maseczki</vt:lpstr>
      <vt:lpstr>Maseczki</vt:lpstr>
      <vt:lpstr>Maseczki</vt:lpstr>
      <vt:lpstr>Maseczki</vt:lpstr>
      <vt:lpstr>Maseczki</vt:lpstr>
      <vt:lpstr>Maseczki</vt:lpstr>
      <vt:lpstr>Maseczki</vt:lpstr>
      <vt:lpstr>Maseczki</vt:lpstr>
      <vt:lpstr>Maseczki</vt:lpstr>
      <vt:lpstr>CZY NOSZENIE MASECZKI COŚ DAJE?</vt:lpstr>
      <vt:lpstr>Podsumowanie</vt:lpstr>
      <vt:lpstr>Podsumowanie</vt:lpstr>
      <vt:lpstr>Bibliografia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Czy maseczki chronią przed zakarzeniem COVID-19 ?</dc:title>
  <dc:creator>AMI</dc:creator>
  <cp:lastModifiedBy>AMI</cp:lastModifiedBy>
  <cp:revision>48</cp:revision>
  <dcterms:created xsi:type="dcterms:W3CDTF">2021-04-28T11:06:55Z</dcterms:created>
  <dcterms:modified xsi:type="dcterms:W3CDTF">2021-05-03T18:57:52Z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0x0101000E20176F63142F458F18BEB2D9E782F7</vt:lpwstr>
  </property>
</Properties>
</file>