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7" r:id="rId4"/>
    <p:sldId id="304" r:id="rId5"/>
    <p:sldId id="307" r:id="rId6"/>
    <p:sldId id="299" r:id="rId7"/>
    <p:sldId id="257" r:id="rId8"/>
    <p:sldId id="263" r:id="rId9"/>
    <p:sldId id="260" r:id="rId10"/>
    <p:sldId id="268" r:id="rId11"/>
    <p:sldId id="289" r:id="rId12"/>
    <p:sldId id="269" r:id="rId13"/>
    <p:sldId id="270" r:id="rId14"/>
    <p:sldId id="272" r:id="rId15"/>
    <p:sldId id="271" r:id="rId16"/>
    <p:sldId id="273" r:id="rId17"/>
    <p:sldId id="274" r:id="rId18"/>
    <p:sldId id="275" r:id="rId19"/>
    <p:sldId id="261" r:id="rId20"/>
    <p:sldId id="276" r:id="rId21"/>
    <p:sldId id="277" r:id="rId22"/>
    <p:sldId id="294" r:id="rId23"/>
    <p:sldId id="278" r:id="rId24"/>
    <p:sldId id="281" r:id="rId25"/>
    <p:sldId id="262" r:id="rId26"/>
    <p:sldId id="283" r:id="rId27"/>
    <p:sldId id="295" r:id="rId28"/>
    <p:sldId id="298" r:id="rId29"/>
    <p:sldId id="297" r:id="rId30"/>
    <p:sldId id="300" r:id="rId31"/>
    <p:sldId id="302" r:id="rId32"/>
    <p:sldId id="282" r:id="rId33"/>
    <p:sldId id="284" r:id="rId34"/>
    <p:sldId id="285" r:id="rId35"/>
    <p:sldId id="286" r:id="rId36"/>
    <p:sldId id="287" r:id="rId37"/>
    <p:sldId id="264" r:id="rId38"/>
    <p:sldId id="288" r:id="rId39"/>
    <p:sldId id="265" r:id="rId40"/>
    <p:sldId id="266" r:id="rId4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7869"/>
    <a:srgbClr val="A6BE9C"/>
    <a:srgbClr val="598979"/>
    <a:srgbClr val="5D8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40" autoAdjust="0"/>
    <p:restoredTop sz="93792" autoAdjust="0"/>
  </p:normalViewPr>
  <p:slideViewPr>
    <p:cSldViewPr snapToGrid="0">
      <p:cViewPr varScale="1">
        <p:scale>
          <a:sx n="67" d="100"/>
          <a:sy n="67" d="100"/>
        </p:scale>
        <p:origin x="4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299118-660D-45C9-B0F2-288C0B11B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7729021-432F-42EC-9108-2AE6DE4788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3FF2C03-9F8E-49B6-8D4B-B1EEC62D7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891A-9785-4A49-AFF5-B69D82619903}" type="datetimeFigureOut">
              <a:rPr lang="pl-PL" smtClean="0"/>
              <a:t>13.05.2021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42A3E26-D75C-4D9B-9105-1004E8D8F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9BCDD38-0F11-48B6-B555-C8ED14587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2D53-5B5B-42B6-99DE-E8215FB23E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232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4254B3-B2F8-41B7-A6D2-E45CB2D7B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F6161D3-B49F-4BDC-AE53-DC6E1208F7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A187FD8-5A59-4DF1-97BF-0FEF24D57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891A-9785-4A49-AFF5-B69D82619903}" type="datetimeFigureOut">
              <a:rPr lang="pl-PL" smtClean="0"/>
              <a:t>13.05.2021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378B921-327F-4CD7-B330-B77CF0B1C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CD37C92-7322-4551-97FF-EABFB9B0C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2D53-5B5B-42B6-99DE-E8215FB23E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2058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88F0048-4588-4CE2-8FFF-EF40737D2E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55132D5-EB17-4161-8AD6-60236D391D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0189C21-A3A4-475A-9866-1F61EDF8C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891A-9785-4A49-AFF5-B69D82619903}" type="datetimeFigureOut">
              <a:rPr lang="pl-PL" smtClean="0"/>
              <a:t>13.05.2021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76F5395-5B08-40C4-BA0D-4B5A1206E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C629462-58A0-4AB0-9189-55DC55288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2D53-5B5B-42B6-99DE-E8215FB23E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9805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936350-8C64-4901-81A1-6792D7FFC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136085-867E-4FFB-B429-8579EF75D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F7F649C-A8B5-49B9-B02D-05AD0898D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891A-9785-4A49-AFF5-B69D82619903}" type="datetimeFigureOut">
              <a:rPr lang="pl-PL" smtClean="0"/>
              <a:t>13.05.2021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03857FF-9093-40A0-94EB-127853FB3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4D5A49D-1E9D-43A9-A8EE-9C7B2435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2D53-5B5B-42B6-99DE-E8215FB23E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3027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B726EB-849E-472B-AEAE-A59C2938C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A871091-9B97-4219-BECD-34E5044E2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8AB043B-DF47-4C27-BC6C-874E770C4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891A-9785-4A49-AFF5-B69D82619903}" type="datetimeFigureOut">
              <a:rPr lang="pl-PL" smtClean="0"/>
              <a:t>13.05.2021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51B2677-BF7D-4799-8925-1C66F5949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85FD8DE-01E4-49EB-A364-4C8FD504A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2D53-5B5B-42B6-99DE-E8215FB23E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3017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BDD5BF-B1A8-4CF9-80F1-8ADFA2D49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A3A86C-899B-452C-B195-5E050165E7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B84E6BA-1F2D-4CCD-8C32-5B5B04221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C8A31D4-E3DD-473C-90C0-081460C8A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891A-9785-4A49-AFF5-B69D82619903}" type="datetimeFigureOut">
              <a:rPr lang="pl-PL" smtClean="0"/>
              <a:t>13.05.2021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FD83A96-CF8A-4729-8BEE-93A6AB94E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18C847A-F27B-43C5-9E81-65872450F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2D53-5B5B-42B6-99DE-E8215FB23E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9986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AAFA8C-E21D-4315-AC61-D8626FBA0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D3C5CAE-A086-4003-AA7E-96C79640D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A1BA6B6-DDB7-4D6F-950D-6E0E0F74C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AA39158-B756-4C39-A3F0-71EC37B71B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E598C28-0EB6-4364-901E-2527C3E261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5C97AC6-A5B9-4109-92B0-D8994F8D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891A-9785-4A49-AFF5-B69D82619903}" type="datetimeFigureOut">
              <a:rPr lang="pl-PL" smtClean="0"/>
              <a:t>13.05.2021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B2A9EE0A-DAE6-4AED-AFCA-70FE53802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38DB362-D4C0-4886-8DE7-52BDACB65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2D53-5B5B-42B6-99DE-E8215FB23E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525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56B88E-EF61-4C1B-8AF8-B6B24ACDF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9962AC7-5547-4ED7-95CA-258ADD3EB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891A-9785-4A49-AFF5-B69D82619903}" type="datetimeFigureOut">
              <a:rPr lang="pl-PL" smtClean="0"/>
              <a:t>13.05.2021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35F82A4-CB5D-468E-A186-6EBEED7C1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13C5A59-601F-4942-96C3-169B6BD86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2D53-5B5B-42B6-99DE-E8215FB23E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5764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85556C4-6F0C-4E28-9985-5C1403533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891A-9785-4A49-AFF5-B69D82619903}" type="datetimeFigureOut">
              <a:rPr lang="pl-PL" smtClean="0"/>
              <a:t>13.05.2021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B3DD841A-2C3B-44D3-AC29-CEA0B5C80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8636801-9139-496E-9C90-D621F06F4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2D53-5B5B-42B6-99DE-E8215FB23E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9275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A6A674-815C-4671-A427-AB109D29D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E22208-9992-4CE9-97FF-5DD06093E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7CB860E-8302-4BB1-9871-BDFFDC89C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347A3A2-4E9B-4421-AD34-AF658DD14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891A-9785-4A49-AFF5-B69D82619903}" type="datetimeFigureOut">
              <a:rPr lang="pl-PL" smtClean="0"/>
              <a:t>13.05.2021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ED3335A-FD14-4316-8673-030A66F14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61F125E-326F-4541-810A-14C7528B4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2D53-5B5B-42B6-99DE-E8215FB23E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1231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905C26-4D2C-4CB1-B6BB-C6ACFE4CC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402B3A7-EE8C-4528-8631-E1C61E09CA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9505B71-FE9F-4FED-B52E-E0D3FB078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E7E886A-BA69-4D37-A25A-1710730EC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891A-9785-4A49-AFF5-B69D82619903}" type="datetimeFigureOut">
              <a:rPr lang="pl-PL" smtClean="0"/>
              <a:t>13.05.2021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15D6F04-FC49-4310-8032-24672D53F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11B64C9-BA18-4563-867F-9DDC1E724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2D53-5B5B-42B6-99DE-E8215FB23E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902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2CBE70A-6740-42D2-86D8-E846BBA22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E524309-5681-4F68-88DF-3AB82D351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D25F44C-015F-4A7A-A478-02A89FED73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5891A-9785-4A49-AFF5-B69D82619903}" type="datetimeFigureOut">
              <a:rPr lang="pl-PL" smtClean="0"/>
              <a:t>13.05.2021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3BDC57C-2B6B-4C8E-A09A-012CEDDE9D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978FE94-2D13-449B-891F-3ACAB0954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C2D53-5B5B-42B6-99DE-E8215FB23E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11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A2FAD42-81C4-471B-A826-D48531A15751}"/>
              </a:ext>
            </a:extLst>
          </p:cNvPr>
          <p:cNvSpPr txBox="1"/>
          <p:nvPr/>
        </p:nvSpPr>
        <p:spPr>
          <a:xfrm>
            <a:off x="2200088" y="2640228"/>
            <a:ext cx="7791824" cy="11821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+mj-ea"/>
                <a:cs typeface="+mj-cs"/>
              </a:rPr>
              <a:t>SARS-Co</a:t>
            </a:r>
            <a:r>
              <a:rPr lang="pl-PL" sz="6000" b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+mj-ea"/>
                <a:cs typeface="+mj-cs"/>
              </a:rPr>
              <a:t>V</a:t>
            </a:r>
            <a:r>
              <a:rPr lang="en-US" sz="6000" b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+mj-ea"/>
                <a:cs typeface="+mj-cs"/>
              </a:rPr>
              <a:t>-2,  a </a:t>
            </a:r>
            <a:r>
              <a:rPr lang="en-US" sz="6000" b="1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+mj-ea"/>
                <a:cs typeface="+mj-cs"/>
              </a:rPr>
              <a:t>dostępne</a:t>
            </a:r>
            <a:r>
              <a:rPr lang="en-US" sz="6000" b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+mj-ea"/>
                <a:cs typeface="+mj-cs"/>
              </a:rPr>
              <a:t> </a:t>
            </a:r>
            <a:r>
              <a:rPr lang="en-US" sz="6000" b="1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+mj-ea"/>
                <a:cs typeface="+mj-cs"/>
              </a:rPr>
              <a:t>leki</a:t>
            </a:r>
            <a:endParaRPr lang="en-US" sz="6000" b="1" kern="1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DEDB335-5E45-4E93-B62F-C4BB81E349DA}"/>
              </a:ext>
            </a:extLst>
          </p:cNvPr>
          <p:cNvSpPr txBox="1"/>
          <p:nvPr/>
        </p:nvSpPr>
        <p:spPr>
          <a:xfrm flipH="1">
            <a:off x="8989694" y="5268605"/>
            <a:ext cx="3288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Patrycja Wadach</a:t>
            </a:r>
          </a:p>
          <a:p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Uniwersytet Wrocławski </a:t>
            </a:r>
          </a:p>
        </p:txBody>
      </p:sp>
    </p:spTree>
    <p:extLst>
      <p:ext uri="{BB962C8B-B14F-4D97-AF65-F5344CB8AC3E}">
        <p14:creationId xmlns:p14="http://schemas.microsoft.com/office/powerpoint/2010/main" val="2293553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29E64390-CC5D-41B4-A599-F1772E0B7360}"/>
              </a:ext>
            </a:extLst>
          </p:cNvPr>
          <p:cNvSpPr txBox="1"/>
          <p:nvPr/>
        </p:nvSpPr>
        <p:spPr>
          <a:xfrm>
            <a:off x="71120" y="154424"/>
            <a:ext cx="2228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REMDESIVIR</a:t>
            </a:r>
          </a:p>
        </p:txBody>
      </p: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AF20FC93-80C5-4266-8BD0-F55845D6BFEB}"/>
              </a:ext>
            </a:extLst>
          </p:cNvPr>
          <p:cNvSpPr/>
          <p:nvPr/>
        </p:nvSpPr>
        <p:spPr>
          <a:xfrm>
            <a:off x="9534525" y="0"/>
            <a:ext cx="2657475" cy="495300"/>
          </a:xfrm>
          <a:prstGeom prst="roundRect">
            <a:avLst/>
          </a:prstGeom>
          <a:solidFill>
            <a:srgbClr val="598979"/>
          </a:solidFill>
          <a:ln>
            <a:solidFill>
              <a:srgbClr val="5D8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Zatwierdzone przez FDA</a:t>
            </a: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5F78E501-2342-411A-BD3F-F4961CBBD999}"/>
              </a:ext>
            </a:extLst>
          </p:cNvPr>
          <p:cNvSpPr/>
          <p:nvPr/>
        </p:nvSpPr>
        <p:spPr>
          <a:xfrm>
            <a:off x="9534523" y="495300"/>
            <a:ext cx="2657477" cy="495300"/>
          </a:xfrm>
          <a:prstGeom prst="roundRect">
            <a:avLst/>
          </a:prstGeom>
          <a:solidFill>
            <a:srgbClr val="A6BE9C"/>
          </a:solidFill>
          <a:ln>
            <a:solidFill>
              <a:srgbClr val="A6BE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Obiecujące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BA5754E6-E796-4DE1-A027-3E88E2E16CCA}"/>
              </a:ext>
            </a:extLst>
          </p:cNvPr>
          <p:cNvSpPr/>
          <p:nvPr/>
        </p:nvSpPr>
        <p:spPr>
          <a:xfrm>
            <a:off x="9534522" y="974306"/>
            <a:ext cx="2657475" cy="5479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Testowane na komórkach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17D6CC72-D773-4D57-BC62-04F2B82BC1A0}"/>
              </a:ext>
            </a:extLst>
          </p:cNvPr>
          <p:cNvSpPr/>
          <p:nvPr/>
        </p:nvSpPr>
        <p:spPr>
          <a:xfrm>
            <a:off x="9534525" y="1522209"/>
            <a:ext cx="2657475" cy="54790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/>
              <a:t>Testowane na zwierzętach</a:t>
            </a: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55017570-56A9-402A-BE12-8263145603AB}"/>
              </a:ext>
            </a:extLst>
          </p:cNvPr>
          <p:cNvSpPr/>
          <p:nvPr/>
        </p:nvSpPr>
        <p:spPr>
          <a:xfrm>
            <a:off x="9534520" y="2072507"/>
            <a:ext cx="2657477" cy="556049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Testowane na ludziach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6102ABCC-347D-4DF6-AFBC-8D37225A3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62" y="1185862"/>
            <a:ext cx="8753711" cy="4486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46269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8AF0270-DE30-4C48-95C5-EBD2DF863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66" y="310549"/>
            <a:ext cx="8046719" cy="6055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2F7DB7EE-17FF-41B7-B461-ABAC81D31EFE}"/>
              </a:ext>
            </a:extLst>
          </p:cNvPr>
          <p:cNvSpPr txBox="1"/>
          <p:nvPr/>
        </p:nvSpPr>
        <p:spPr>
          <a:xfrm>
            <a:off x="1943166" y="6420493"/>
            <a:ext cx="1110615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/>
              <a:t>https://www.dovepress.com/a-review-on-remdesivir-a-possible-promising-agent-for-the-treatment-of-peer-reviewed-fulltext-article-DDDT</a:t>
            </a:r>
          </a:p>
        </p:txBody>
      </p:sp>
    </p:spTree>
    <p:extLst>
      <p:ext uri="{BB962C8B-B14F-4D97-AF65-F5344CB8AC3E}">
        <p14:creationId xmlns:p14="http://schemas.microsoft.com/office/powerpoint/2010/main" val="1684965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AD450CB6-7153-4CDF-93C6-C9C7785714E6}"/>
              </a:ext>
            </a:extLst>
          </p:cNvPr>
          <p:cNvSpPr txBox="1"/>
          <p:nvPr/>
        </p:nvSpPr>
        <p:spPr>
          <a:xfrm>
            <a:off x="209550" y="247650"/>
            <a:ext cx="3245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FAVIPIRAVIR (</a:t>
            </a:r>
            <a:r>
              <a:rPr lang="pl-PL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Avigan</a:t>
            </a:r>
            <a:r>
              <a:rPr lang="pl-PL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) </a:t>
            </a:r>
          </a:p>
        </p:txBody>
      </p: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9449CD16-600F-4017-9F3F-DFB1BE369D84}"/>
              </a:ext>
            </a:extLst>
          </p:cNvPr>
          <p:cNvSpPr/>
          <p:nvPr/>
        </p:nvSpPr>
        <p:spPr>
          <a:xfrm>
            <a:off x="9534520" y="495300"/>
            <a:ext cx="2657475" cy="5479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Testowane na komórkach</a:t>
            </a: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2989FFC4-C4FF-4002-9151-E2436DB8E345}"/>
              </a:ext>
            </a:extLst>
          </p:cNvPr>
          <p:cNvSpPr/>
          <p:nvPr/>
        </p:nvSpPr>
        <p:spPr>
          <a:xfrm>
            <a:off x="9534525" y="1034462"/>
            <a:ext cx="2657475" cy="54790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/>
              <a:t>Testowane na zwierzętach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D4C6879A-539D-4015-9CA1-D9FEF8A530C0}"/>
              </a:ext>
            </a:extLst>
          </p:cNvPr>
          <p:cNvSpPr/>
          <p:nvPr/>
        </p:nvSpPr>
        <p:spPr>
          <a:xfrm>
            <a:off x="9534520" y="1582365"/>
            <a:ext cx="2657477" cy="556049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Testowane na ludziach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20B1DEA6-3524-496A-B505-981B00AFD486}"/>
              </a:ext>
            </a:extLst>
          </p:cNvPr>
          <p:cNvSpPr/>
          <p:nvPr/>
        </p:nvSpPr>
        <p:spPr>
          <a:xfrm>
            <a:off x="9534525" y="0"/>
            <a:ext cx="2657475" cy="495300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 Wątpliwe dane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FA728606-D144-4CF2-AAE3-62707464D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17" y="1466480"/>
            <a:ext cx="4879778" cy="3925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F04B1154-2AFB-476B-AE0B-BF3C7E1ED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750" y="708868"/>
            <a:ext cx="3832544" cy="5440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82B509D-86A0-42F8-B993-1500B33216A9}"/>
              </a:ext>
            </a:extLst>
          </p:cNvPr>
          <p:cNvSpPr txBox="1"/>
          <p:nvPr/>
        </p:nvSpPr>
        <p:spPr>
          <a:xfrm>
            <a:off x="7334250" y="6435425"/>
            <a:ext cx="79557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/>
              <a:t>https://www.sciencedirect.com/science/article/pii/S120197122032453X#fig0015</a:t>
            </a:r>
          </a:p>
        </p:txBody>
      </p:sp>
    </p:spTree>
    <p:extLst>
      <p:ext uri="{BB962C8B-B14F-4D97-AF65-F5344CB8AC3E}">
        <p14:creationId xmlns:p14="http://schemas.microsoft.com/office/powerpoint/2010/main" val="1428976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FC1B7D6E-B49D-4D80-8079-2D9F772B4A19}"/>
              </a:ext>
            </a:extLst>
          </p:cNvPr>
          <p:cNvSpPr txBox="1"/>
          <p:nvPr/>
        </p:nvSpPr>
        <p:spPr>
          <a:xfrm>
            <a:off x="0" y="48930"/>
            <a:ext cx="2657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MOLNUPIRAVIR</a:t>
            </a:r>
          </a:p>
        </p:txBody>
      </p: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DE8F9188-1905-4FF0-A3AB-316D3743D762}"/>
              </a:ext>
            </a:extLst>
          </p:cNvPr>
          <p:cNvSpPr/>
          <p:nvPr/>
        </p:nvSpPr>
        <p:spPr>
          <a:xfrm>
            <a:off x="9534525" y="0"/>
            <a:ext cx="2657475" cy="495300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 Wątpliwe dane</a:t>
            </a: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AF34F936-62A8-4C29-9F66-5E04ED65FB9F}"/>
              </a:ext>
            </a:extLst>
          </p:cNvPr>
          <p:cNvSpPr/>
          <p:nvPr/>
        </p:nvSpPr>
        <p:spPr>
          <a:xfrm>
            <a:off x="9534520" y="495300"/>
            <a:ext cx="2657475" cy="5479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Testowane na komórkach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196AE908-51A4-4321-A6BB-8B42CD8FDDD7}"/>
              </a:ext>
            </a:extLst>
          </p:cNvPr>
          <p:cNvSpPr/>
          <p:nvPr/>
        </p:nvSpPr>
        <p:spPr>
          <a:xfrm>
            <a:off x="9534525" y="1034462"/>
            <a:ext cx="2657475" cy="54790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/>
              <a:t>Testowane na zwierzętach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40E08DC3-6F02-4B84-AEC2-819D998216E5}"/>
              </a:ext>
            </a:extLst>
          </p:cNvPr>
          <p:cNvSpPr/>
          <p:nvPr/>
        </p:nvSpPr>
        <p:spPr>
          <a:xfrm>
            <a:off x="9534520" y="1582365"/>
            <a:ext cx="2657477" cy="556049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Testowane na ludziach</a:t>
            </a:r>
          </a:p>
        </p:txBody>
      </p:sp>
      <p:pic>
        <p:nvPicPr>
          <p:cNvPr id="16388" name="Picture 4" descr="uncaptioned">
            <a:extLst>
              <a:ext uri="{FF2B5EF4-FFF2-40B4-BE49-F238E27FC236}">
                <a16:creationId xmlns:a16="http://schemas.microsoft.com/office/drawing/2014/main" id="{7A8625DA-4546-4BD6-822D-DF597FDC0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7" y="571500"/>
            <a:ext cx="7346950" cy="6061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CC2277C3-FECF-48DF-904D-15AC7A4866D3}"/>
              </a:ext>
            </a:extLst>
          </p:cNvPr>
          <p:cNvSpPr txBox="1"/>
          <p:nvPr/>
        </p:nvSpPr>
        <p:spPr>
          <a:xfrm>
            <a:off x="9072558" y="5863714"/>
            <a:ext cx="283845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/>
              <a:t>https://www.forbes.com/sites/williamhaseltine/2021/03/16/molnupiravir-a-new-hope-for-prevention-and-treatment-of-covid-19-and-other-dangerous-viruses/?sh=1d9856351200</a:t>
            </a:r>
          </a:p>
        </p:txBody>
      </p:sp>
    </p:spTree>
    <p:extLst>
      <p:ext uri="{BB962C8B-B14F-4D97-AF65-F5344CB8AC3E}">
        <p14:creationId xmlns:p14="http://schemas.microsoft.com/office/powerpoint/2010/main" val="664437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2FFAE4DF-D7EF-4AF4-A5BB-4192E5BE0122}"/>
              </a:ext>
            </a:extLst>
          </p:cNvPr>
          <p:cNvSpPr txBox="1"/>
          <p:nvPr/>
        </p:nvSpPr>
        <p:spPr>
          <a:xfrm>
            <a:off x="95250" y="247650"/>
            <a:ext cx="371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REKOMBINOWANY ACE-2</a:t>
            </a:r>
          </a:p>
        </p:txBody>
      </p: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84A2F9B0-4B8A-4B85-9255-AF0ABB22E0E5}"/>
              </a:ext>
            </a:extLst>
          </p:cNvPr>
          <p:cNvSpPr/>
          <p:nvPr/>
        </p:nvSpPr>
        <p:spPr>
          <a:xfrm>
            <a:off x="9534525" y="0"/>
            <a:ext cx="2657475" cy="495300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 Wątpliwe dane</a:t>
            </a: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986E084A-102A-483F-A634-E9461889DC4A}"/>
              </a:ext>
            </a:extLst>
          </p:cNvPr>
          <p:cNvSpPr/>
          <p:nvPr/>
        </p:nvSpPr>
        <p:spPr>
          <a:xfrm>
            <a:off x="9534520" y="495300"/>
            <a:ext cx="2657475" cy="5479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Testowane na komórkach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EF3B5A51-86E3-4ADF-9DE7-3007D2B4EF24}"/>
              </a:ext>
            </a:extLst>
          </p:cNvPr>
          <p:cNvSpPr/>
          <p:nvPr/>
        </p:nvSpPr>
        <p:spPr>
          <a:xfrm>
            <a:off x="9534525" y="1034462"/>
            <a:ext cx="2657475" cy="54790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/>
              <a:t>Testowane na zwierzętach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E27D62C8-F63A-42A0-A6B0-162C98F39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882" y="1189308"/>
            <a:ext cx="4553052" cy="49960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0FA32FD9-FF08-4901-93D2-D3ADBBD6F55A}"/>
              </a:ext>
            </a:extLst>
          </p:cNvPr>
          <p:cNvSpPr txBox="1"/>
          <p:nvPr/>
        </p:nvSpPr>
        <p:spPr>
          <a:xfrm>
            <a:off x="5108408" y="6231895"/>
            <a:ext cx="61055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/>
              <a:t>https://postepybiochemii.ptbioch.edu.pl/</a:t>
            </a:r>
          </a:p>
        </p:txBody>
      </p:sp>
    </p:spTree>
    <p:extLst>
      <p:ext uri="{BB962C8B-B14F-4D97-AF65-F5344CB8AC3E}">
        <p14:creationId xmlns:p14="http://schemas.microsoft.com/office/powerpoint/2010/main" val="4140475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633B365B-65E7-4C76-B595-022D815B76ED}"/>
              </a:ext>
            </a:extLst>
          </p:cNvPr>
          <p:cNvSpPr txBox="1"/>
          <p:nvPr/>
        </p:nvSpPr>
        <p:spPr>
          <a:xfrm>
            <a:off x="247650" y="247650"/>
            <a:ext cx="2446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IWERMEKTYNA</a:t>
            </a:r>
          </a:p>
        </p:txBody>
      </p: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0E728747-23E4-4B53-87F3-0DF01C162CC8}"/>
              </a:ext>
            </a:extLst>
          </p:cNvPr>
          <p:cNvSpPr/>
          <p:nvPr/>
        </p:nvSpPr>
        <p:spPr>
          <a:xfrm>
            <a:off x="9534525" y="0"/>
            <a:ext cx="2657475" cy="495300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 Wątpliwe dane</a:t>
            </a: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2C72D0FB-B3CC-4E14-820B-3ADE8CDB04E3}"/>
              </a:ext>
            </a:extLst>
          </p:cNvPr>
          <p:cNvSpPr/>
          <p:nvPr/>
        </p:nvSpPr>
        <p:spPr>
          <a:xfrm>
            <a:off x="9534523" y="1043203"/>
            <a:ext cx="2657477" cy="556049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Testowane na ludziach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3736D815-3504-4B2D-B1A8-E9F8C780CC47}"/>
              </a:ext>
            </a:extLst>
          </p:cNvPr>
          <p:cNvSpPr/>
          <p:nvPr/>
        </p:nvSpPr>
        <p:spPr>
          <a:xfrm>
            <a:off x="9534520" y="495300"/>
            <a:ext cx="2657475" cy="5479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Testowane na komórkach</a:t>
            </a:r>
          </a:p>
        </p:txBody>
      </p:sp>
      <p:pic>
        <p:nvPicPr>
          <p:cNvPr id="14340" name="Picture 4" descr="Scipharm 88 00036 g001 550">
            <a:extLst>
              <a:ext uri="{FF2B5EF4-FFF2-40B4-BE49-F238E27FC236}">
                <a16:creationId xmlns:a16="http://schemas.microsoft.com/office/drawing/2014/main" id="{C8A428BE-AF6A-4889-9BD1-33EFF4FE4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61" y="956964"/>
            <a:ext cx="8966853" cy="5559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C9B53E5-9521-4C5C-AC31-81C54AAE9D8D}"/>
              </a:ext>
            </a:extLst>
          </p:cNvPr>
          <p:cNvSpPr txBox="1"/>
          <p:nvPr/>
        </p:nvSpPr>
        <p:spPr>
          <a:xfrm>
            <a:off x="9260676" y="6574961"/>
            <a:ext cx="293131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/>
              <a:t>https://www.mdpi.com/2218-0532/88/3/36/htm</a:t>
            </a:r>
          </a:p>
        </p:txBody>
      </p:sp>
    </p:spTree>
    <p:extLst>
      <p:ext uri="{BB962C8B-B14F-4D97-AF65-F5344CB8AC3E}">
        <p14:creationId xmlns:p14="http://schemas.microsoft.com/office/powerpoint/2010/main" val="2579305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915BF5C-0FDC-4F65-BEAD-D30166BE29A6}"/>
              </a:ext>
            </a:extLst>
          </p:cNvPr>
          <p:cNvSpPr txBox="1"/>
          <p:nvPr/>
        </p:nvSpPr>
        <p:spPr>
          <a:xfrm>
            <a:off x="161925" y="142875"/>
            <a:ext cx="1997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OLEANDRIN</a:t>
            </a:r>
          </a:p>
        </p:txBody>
      </p: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9962EE60-8145-43E7-B040-F26465DBA529}"/>
              </a:ext>
            </a:extLst>
          </p:cNvPr>
          <p:cNvSpPr/>
          <p:nvPr/>
        </p:nvSpPr>
        <p:spPr>
          <a:xfrm>
            <a:off x="9534525" y="0"/>
            <a:ext cx="2657475" cy="495300"/>
          </a:xfrm>
          <a:prstGeom prst="roundRect">
            <a:avLst/>
          </a:prstGeom>
          <a:solidFill>
            <a:srgbClr val="C57869"/>
          </a:solidFill>
          <a:ln>
            <a:solidFill>
              <a:srgbClr val="C578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Nieobiecujący</a:t>
            </a: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97F33628-68AC-4163-A622-0228D0FB46B7}"/>
              </a:ext>
            </a:extLst>
          </p:cNvPr>
          <p:cNvSpPr/>
          <p:nvPr/>
        </p:nvSpPr>
        <p:spPr>
          <a:xfrm>
            <a:off x="9534520" y="495300"/>
            <a:ext cx="2657475" cy="5479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Testowane na komórkach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05BA8809-F04F-40E7-9CD0-C7F92F322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49" y="890765"/>
            <a:ext cx="8276241" cy="5625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A78EA8E-1D8C-4918-A88C-C0CD378BC0D5}"/>
              </a:ext>
            </a:extLst>
          </p:cNvPr>
          <p:cNvSpPr txBox="1"/>
          <p:nvPr/>
        </p:nvSpPr>
        <p:spPr>
          <a:xfrm>
            <a:off x="9224851" y="6515900"/>
            <a:ext cx="55120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/>
              <a:t>https://www.mdpi.com/1422-0067/19/11/3350</a:t>
            </a:r>
          </a:p>
        </p:txBody>
      </p:sp>
    </p:spTree>
    <p:extLst>
      <p:ext uri="{BB962C8B-B14F-4D97-AF65-F5344CB8AC3E}">
        <p14:creationId xmlns:p14="http://schemas.microsoft.com/office/powerpoint/2010/main" val="3633845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9C4279D-9478-45DE-BBF4-33CE5B0952E5}"/>
              </a:ext>
            </a:extLst>
          </p:cNvPr>
          <p:cNvSpPr txBox="1"/>
          <p:nvPr/>
        </p:nvSpPr>
        <p:spPr>
          <a:xfrm>
            <a:off x="95250" y="190500"/>
            <a:ext cx="3564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LOPINAVIR i RYTONAVIR</a:t>
            </a:r>
          </a:p>
        </p:txBody>
      </p: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C27DE2C3-96DA-4F24-A72E-FAF33A2CCDCB}"/>
              </a:ext>
            </a:extLst>
          </p:cNvPr>
          <p:cNvSpPr/>
          <p:nvPr/>
        </p:nvSpPr>
        <p:spPr>
          <a:xfrm>
            <a:off x="9534525" y="0"/>
            <a:ext cx="2657475" cy="495300"/>
          </a:xfrm>
          <a:prstGeom prst="roundRect">
            <a:avLst/>
          </a:prstGeom>
          <a:solidFill>
            <a:srgbClr val="C57869"/>
          </a:solidFill>
          <a:ln>
            <a:solidFill>
              <a:srgbClr val="C578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Nieobiecujący</a:t>
            </a: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37357158-9CC1-4398-98FA-E2FC6D4849AB}"/>
              </a:ext>
            </a:extLst>
          </p:cNvPr>
          <p:cNvSpPr/>
          <p:nvPr/>
        </p:nvSpPr>
        <p:spPr>
          <a:xfrm>
            <a:off x="9534520" y="495300"/>
            <a:ext cx="2657475" cy="5479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Testowane na komórkach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F8AAF6A5-F079-41AA-B9CB-57FE15C4BCFD}"/>
              </a:ext>
            </a:extLst>
          </p:cNvPr>
          <p:cNvSpPr/>
          <p:nvPr/>
        </p:nvSpPr>
        <p:spPr>
          <a:xfrm>
            <a:off x="9534523" y="1043203"/>
            <a:ext cx="2657477" cy="556049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Testowane na ludziach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3650BE1-F5BF-4E83-895D-9002C533C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081" y="247650"/>
            <a:ext cx="5149276" cy="62833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0121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480AEF29-BF0A-48B7-9D88-DBE1BAB7B172}"/>
              </a:ext>
            </a:extLst>
          </p:cNvPr>
          <p:cNvSpPr txBox="1"/>
          <p:nvPr/>
        </p:nvSpPr>
        <p:spPr>
          <a:xfrm>
            <a:off x="104775" y="200025"/>
            <a:ext cx="5859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HYDROKSYCHLOROCHINA i CHLOROCHINA</a:t>
            </a:r>
          </a:p>
        </p:txBody>
      </p: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BA635907-4D5E-45EA-B0C8-54B7D885FB62}"/>
              </a:ext>
            </a:extLst>
          </p:cNvPr>
          <p:cNvSpPr/>
          <p:nvPr/>
        </p:nvSpPr>
        <p:spPr>
          <a:xfrm>
            <a:off x="9534525" y="0"/>
            <a:ext cx="2657475" cy="495300"/>
          </a:xfrm>
          <a:prstGeom prst="roundRect">
            <a:avLst/>
          </a:prstGeom>
          <a:solidFill>
            <a:srgbClr val="C57869"/>
          </a:solidFill>
          <a:ln>
            <a:solidFill>
              <a:srgbClr val="C578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Nieobiecujący</a:t>
            </a: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8D0CB051-583E-428B-99D3-92F5664134C0}"/>
              </a:ext>
            </a:extLst>
          </p:cNvPr>
          <p:cNvSpPr/>
          <p:nvPr/>
        </p:nvSpPr>
        <p:spPr>
          <a:xfrm>
            <a:off x="9534520" y="495300"/>
            <a:ext cx="2657475" cy="5479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Testowane na komórkach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C3DD8662-2621-412E-910D-BC8C2FA5DFD1}"/>
              </a:ext>
            </a:extLst>
          </p:cNvPr>
          <p:cNvSpPr/>
          <p:nvPr/>
        </p:nvSpPr>
        <p:spPr>
          <a:xfrm>
            <a:off x="9534525" y="1034462"/>
            <a:ext cx="2657475" cy="54790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/>
              <a:t>Testowane na zwierzętach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B676EEEF-8993-481D-829F-24F4D97D8FC3}"/>
              </a:ext>
            </a:extLst>
          </p:cNvPr>
          <p:cNvSpPr/>
          <p:nvPr/>
        </p:nvSpPr>
        <p:spPr>
          <a:xfrm>
            <a:off x="9534523" y="1582365"/>
            <a:ext cx="2657477" cy="556049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Testowane na ludziach</a:t>
            </a:r>
          </a:p>
        </p:txBody>
      </p:sp>
      <p:pic>
        <p:nvPicPr>
          <p:cNvPr id="5122" name="Picture 2" descr="Ryc.2">
            <a:extLst>
              <a:ext uri="{FF2B5EF4-FFF2-40B4-BE49-F238E27FC236}">
                <a16:creationId xmlns:a16="http://schemas.microsoft.com/office/drawing/2014/main" id="{BB13C347-577B-4BE6-8498-D2535FB61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69" y="769251"/>
            <a:ext cx="6391206" cy="572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296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EB8483B3-E373-44D3-96CD-797E011AC9F4}"/>
              </a:ext>
            </a:extLst>
          </p:cNvPr>
          <p:cNvSpPr txBox="1"/>
          <p:nvPr/>
        </p:nvSpPr>
        <p:spPr>
          <a:xfrm>
            <a:off x="1524000" y="1910080"/>
            <a:ext cx="9357359" cy="16723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LEKI IMMUNOMODULATOROWE</a:t>
            </a:r>
          </a:p>
        </p:txBody>
      </p:sp>
    </p:spTree>
    <p:extLst>
      <p:ext uri="{BB962C8B-B14F-4D97-AF65-F5344CB8AC3E}">
        <p14:creationId xmlns:p14="http://schemas.microsoft.com/office/powerpoint/2010/main" val="3321935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B299CAB-C506-454B-90FC-406572829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8D99311-F254-40F1-8AB5-EE3E7B9B6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17585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81E6722-3208-40C4-B15C-B4FF240080EE}"/>
              </a:ext>
            </a:extLst>
          </p:cNvPr>
          <p:cNvSpPr txBox="1"/>
          <p:nvPr/>
        </p:nvSpPr>
        <p:spPr>
          <a:xfrm>
            <a:off x="1616054" y="1070149"/>
            <a:ext cx="8959893" cy="100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Spis treści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89E3CB-00ED-4691-9F0F-F23EA3564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016" y="2444376"/>
            <a:ext cx="10824184" cy="3727824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62D374B-7771-4623-9642-70BD5A34622A}"/>
              </a:ext>
            </a:extLst>
          </p:cNvPr>
          <p:cNvSpPr txBox="1"/>
          <p:nvPr/>
        </p:nvSpPr>
        <p:spPr>
          <a:xfrm>
            <a:off x="1616054" y="2958086"/>
            <a:ext cx="8959892" cy="282854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Wstęp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Leki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przeciwwirusowe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Leki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immunomodulatorowe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Leki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przeciwzapalne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Inne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metody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Podsumowanie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99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AB44C5C2-AB38-4E26-986F-E02187357295}"/>
              </a:ext>
            </a:extLst>
          </p:cNvPr>
          <p:cNvSpPr txBox="1"/>
          <p:nvPr/>
        </p:nvSpPr>
        <p:spPr>
          <a:xfrm>
            <a:off x="123825" y="228600"/>
            <a:ext cx="4607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REKONWALESCENCYJNE OSOCZE</a:t>
            </a:r>
          </a:p>
        </p:txBody>
      </p: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8E10946E-3A36-4260-A2F6-B5FD9F75D086}"/>
              </a:ext>
            </a:extLst>
          </p:cNvPr>
          <p:cNvSpPr/>
          <p:nvPr/>
        </p:nvSpPr>
        <p:spPr>
          <a:xfrm>
            <a:off x="6877048" y="0"/>
            <a:ext cx="2657475" cy="4953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Awaryjnie używane</a:t>
            </a: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9395F1D0-CEF9-4A69-B9E0-B0C56F76FAE6}"/>
              </a:ext>
            </a:extLst>
          </p:cNvPr>
          <p:cNvSpPr/>
          <p:nvPr/>
        </p:nvSpPr>
        <p:spPr>
          <a:xfrm>
            <a:off x="9534523" y="0"/>
            <a:ext cx="2657475" cy="495300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Wątpliwe dane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39D7EB84-7343-4CCA-9EF1-6DA5249E1F16}"/>
              </a:ext>
            </a:extLst>
          </p:cNvPr>
          <p:cNvSpPr/>
          <p:nvPr/>
        </p:nvSpPr>
        <p:spPr>
          <a:xfrm>
            <a:off x="6877048" y="495300"/>
            <a:ext cx="2657475" cy="5479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Testowane na komórkach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3E558BCA-57AD-437F-816C-5FD21228D857}"/>
              </a:ext>
            </a:extLst>
          </p:cNvPr>
          <p:cNvSpPr/>
          <p:nvPr/>
        </p:nvSpPr>
        <p:spPr>
          <a:xfrm>
            <a:off x="9534523" y="491227"/>
            <a:ext cx="2657477" cy="556049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Testowane na ludziach</a:t>
            </a:r>
          </a:p>
        </p:txBody>
      </p:sp>
      <p:pic>
        <p:nvPicPr>
          <p:cNvPr id="10242" name="Picture 2" descr="Fig. 1">
            <a:extLst>
              <a:ext uri="{FF2B5EF4-FFF2-40B4-BE49-F238E27FC236}">
                <a16:creationId xmlns:a16="http://schemas.microsoft.com/office/drawing/2014/main" id="{F8B7F9DE-1EEC-4CE0-B7E2-68C343B64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181492"/>
            <a:ext cx="11220450" cy="50888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B757726B-95B2-495A-8918-62B03B7CD24B}"/>
              </a:ext>
            </a:extLst>
          </p:cNvPr>
          <p:cNvSpPr txBox="1"/>
          <p:nvPr/>
        </p:nvSpPr>
        <p:spPr>
          <a:xfrm>
            <a:off x="361950" y="6352401"/>
            <a:ext cx="80400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/>
              <a:t>https://www.sciencedirect.com/science/article/pii/S1568997220301166#f0005</a:t>
            </a:r>
          </a:p>
        </p:txBody>
      </p:sp>
    </p:spTree>
    <p:extLst>
      <p:ext uri="{BB962C8B-B14F-4D97-AF65-F5344CB8AC3E}">
        <p14:creationId xmlns:p14="http://schemas.microsoft.com/office/powerpoint/2010/main" val="3511491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BB9D272-2219-464A-A140-E7D8782950AD}"/>
              </a:ext>
            </a:extLst>
          </p:cNvPr>
          <p:cNvSpPr txBox="1"/>
          <p:nvPr/>
        </p:nvSpPr>
        <p:spPr>
          <a:xfrm>
            <a:off x="152400" y="75605"/>
            <a:ext cx="4771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PRZECIWCIAŁA MONOKLONALNE </a:t>
            </a: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5333D8D5-5B9F-4A78-AAAD-5D93034295B5}"/>
              </a:ext>
            </a:extLst>
          </p:cNvPr>
          <p:cNvSpPr/>
          <p:nvPr/>
        </p:nvSpPr>
        <p:spPr>
          <a:xfrm>
            <a:off x="6877048" y="9525"/>
            <a:ext cx="2657475" cy="4953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Awaryjnie używane</a:t>
            </a: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107CE332-4B6E-4598-9303-199AB3D2F7A3}"/>
              </a:ext>
            </a:extLst>
          </p:cNvPr>
          <p:cNvSpPr/>
          <p:nvPr/>
        </p:nvSpPr>
        <p:spPr>
          <a:xfrm>
            <a:off x="9534525" y="9525"/>
            <a:ext cx="2657475" cy="495300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Wątpliwe dane</a:t>
            </a: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FE569F34-783C-449D-826A-32AB61B92D74}"/>
              </a:ext>
            </a:extLst>
          </p:cNvPr>
          <p:cNvSpPr/>
          <p:nvPr/>
        </p:nvSpPr>
        <p:spPr>
          <a:xfrm>
            <a:off x="6877048" y="516874"/>
            <a:ext cx="2657475" cy="5479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Testowane na komórkach</a:t>
            </a: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0D878B14-3A92-4808-9A36-4B8C3C02CCD1}"/>
              </a:ext>
            </a:extLst>
          </p:cNvPr>
          <p:cNvSpPr/>
          <p:nvPr/>
        </p:nvSpPr>
        <p:spPr>
          <a:xfrm>
            <a:off x="9534525" y="504825"/>
            <a:ext cx="2657475" cy="54790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/>
              <a:t>Testowane na zwierzętach</a:t>
            </a:r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9118E5AD-4DB4-4E59-8EB7-DF098A8F7016}"/>
              </a:ext>
            </a:extLst>
          </p:cNvPr>
          <p:cNvSpPr/>
          <p:nvPr/>
        </p:nvSpPr>
        <p:spPr>
          <a:xfrm>
            <a:off x="9534523" y="1066138"/>
            <a:ext cx="2657477" cy="556049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Testowane na ludziach</a:t>
            </a:r>
          </a:p>
        </p:txBody>
      </p:sp>
      <p:pic>
        <p:nvPicPr>
          <p:cNvPr id="9218" name="Picture 2" descr="Fig. 1">
            <a:extLst>
              <a:ext uri="{FF2B5EF4-FFF2-40B4-BE49-F238E27FC236}">
                <a16:creationId xmlns:a16="http://schemas.microsoft.com/office/drawing/2014/main" id="{4E7F94CF-5A57-48E9-A6B5-D6F5FD783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88" y="1740270"/>
            <a:ext cx="10595073" cy="4600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88E104E-E146-4381-A9F7-AB95A0CE34EE}"/>
              </a:ext>
            </a:extLst>
          </p:cNvPr>
          <p:cNvSpPr txBox="1"/>
          <p:nvPr/>
        </p:nvSpPr>
        <p:spPr>
          <a:xfrm>
            <a:off x="8009780" y="6459209"/>
            <a:ext cx="61007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/>
              <a:t>https://www.nature.com/articles/s41577-021-00542-x</a:t>
            </a:r>
          </a:p>
        </p:txBody>
      </p:sp>
    </p:spTree>
    <p:extLst>
      <p:ext uri="{BB962C8B-B14F-4D97-AF65-F5344CB8AC3E}">
        <p14:creationId xmlns:p14="http://schemas.microsoft.com/office/powerpoint/2010/main" val="2051104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g. 2">
            <a:extLst>
              <a:ext uri="{FF2B5EF4-FFF2-40B4-BE49-F238E27FC236}">
                <a16:creationId xmlns:a16="http://schemas.microsoft.com/office/drawing/2014/main" id="{359D6237-2F97-444E-BB03-37E7A31EE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510" y="126124"/>
            <a:ext cx="5810921" cy="6683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887B1C69-91E1-4A8C-A54F-FAB9D8029D95}"/>
              </a:ext>
            </a:extLst>
          </p:cNvPr>
          <p:cNvSpPr txBox="1"/>
          <p:nvPr/>
        </p:nvSpPr>
        <p:spPr>
          <a:xfrm>
            <a:off x="8961388" y="6555696"/>
            <a:ext cx="323061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/>
              <a:t>https://www.nature.com/articles/s41577-021-00542-x</a:t>
            </a:r>
          </a:p>
        </p:txBody>
      </p:sp>
    </p:spTree>
    <p:extLst>
      <p:ext uri="{BB962C8B-B14F-4D97-AF65-F5344CB8AC3E}">
        <p14:creationId xmlns:p14="http://schemas.microsoft.com/office/powerpoint/2010/main" val="1397426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8C813097-38C2-49DF-83C0-D2BBCCC2C44E}"/>
              </a:ext>
            </a:extLst>
          </p:cNvPr>
          <p:cNvSpPr txBox="1"/>
          <p:nvPr/>
        </p:nvSpPr>
        <p:spPr>
          <a:xfrm>
            <a:off x="194302" y="104058"/>
            <a:ext cx="2231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highlight>
                  <a:srgbClr val="00FFFF"/>
                </a:highlight>
              </a:rPr>
              <a:t>BAMLANIVIAMB</a:t>
            </a:r>
            <a:endParaRPr lang="pl-PL" sz="2000" dirty="0">
              <a:highlight>
                <a:srgbClr val="00FFFF"/>
              </a:highlight>
            </a:endParaRPr>
          </a:p>
        </p:txBody>
      </p:sp>
      <p:pic>
        <p:nvPicPr>
          <p:cNvPr id="14338" name="Picture 2" descr="Neutralizing monoclonal antibodies for treatment of COVID-19 | Nature  Reviews Immunology">
            <a:extLst>
              <a:ext uri="{FF2B5EF4-FFF2-40B4-BE49-F238E27FC236}">
                <a16:creationId xmlns:a16="http://schemas.microsoft.com/office/drawing/2014/main" id="{46642CC2-4171-4014-814A-D260CFF3A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991" y="104058"/>
            <a:ext cx="5127025" cy="6324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1B52133-D103-4DDC-9206-3898396F4C80}"/>
              </a:ext>
            </a:extLst>
          </p:cNvPr>
          <p:cNvSpPr txBox="1"/>
          <p:nvPr/>
        </p:nvSpPr>
        <p:spPr>
          <a:xfrm>
            <a:off x="5886016" y="6507721"/>
            <a:ext cx="3048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dirty="0"/>
              <a:t>https://www.nature.com/articles/s41577-021-00542-x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61E5AA9-2522-4A0B-A0B5-AEA61BB02602}"/>
              </a:ext>
            </a:extLst>
          </p:cNvPr>
          <p:cNvSpPr txBox="1"/>
          <p:nvPr/>
        </p:nvSpPr>
        <p:spPr>
          <a:xfrm>
            <a:off x="209550" y="628461"/>
            <a:ext cx="1894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highlight>
                  <a:srgbClr val="00FFFF"/>
                </a:highlight>
              </a:rPr>
              <a:t>ETESEVIMAB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BD529ED-40A4-4A97-B665-2291A85FFFE5}"/>
              </a:ext>
            </a:extLst>
          </p:cNvPr>
          <p:cNvSpPr txBox="1"/>
          <p:nvPr/>
        </p:nvSpPr>
        <p:spPr>
          <a:xfrm>
            <a:off x="209550" y="1129540"/>
            <a:ext cx="1671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highlight>
                  <a:srgbClr val="00FFFF"/>
                </a:highlight>
              </a:rPr>
              <a:t>REGEN-COV</a:t>
            </a:r>
          </a:p>
        </p:txBody>
      </p:sp>
    </p:spTree>
    <p:extLst>
      <p:ext uri="{BB962C8B-B14F-4D97-AF65-F5344CB8AC3E}">
        <p14:creationId xmlns:p14="http://schemas.microsoft.com/office/powerpoint/2010/main" val="382343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6CAF40A-8580-471D-B36D-38B443A248FE}"/>
              </a:ext>
            </a:extLst>
          </p:cNvPr>
          <p:cNvSpPr txBox="1"/>
          <p:nvPr/>
        </p:nvSpPr>
        <p:spPr>
          <a:xfrm>
            <a:off x="161925" y="180975"/>
            <a:ext cx="2265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INTERFERONY</a:t>
            </a:r>
          </a:p>
        </p:txBody>
      </p: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ADC1902D-0E8B-4863-9E58-868DA2600714}"/>
              </a:ext>
            </a:extLst>
          </p:cNvPr>
          <p:cNvSpPr/>
          <p:nvPr/>
        </p:nvSpPr>
        <p:spPr>
          <a:xfrm>
            <a:off x="9534525" y="0"/>
            <a:ext cx="2657475" cy="495300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Wątpliwe dane</a:t>
            </a: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4BD56164-6D27-467F-AB00-20979B600DEC}"/>
              </a:ext>
            </a:extLst>
          </p:cNvPr>
          <p:cNvSpPr/>
          <p:nvPr/>
        </p:nvSpPr>
        <p:spPr>
          <a:xfrm>
            <a:off x="9534525" y="495300"/>
            <a:ext cx="2657475" cy="5479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Testowane na komórkach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264F7237-4623-4F19-8D5F-550C2D772270}"/>
              </a:ext>
            </a:extLst>
          </p:cNvPr>
          <p:cNvSpPr/>
          <p:nvPr/>
        </p:nvSpPr>
        <p:spPr>
          <a:xfrm>
            <a:off x="9534525" y="1043203"/>
            <a:ext cx="2657475" cy="54790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/>
              <a:t>Testowane na zwierzętach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A7969A91-BE61-4FF8-A23A-703E62C56821}"/>
              </a:ext>
            </a:extLst>
          </p:cNvPr>
          <p:cNvSpPr/>
          <p:nvPr/>
        </p:nvSpPr>
        <p:spPr>
          <a:xfrm>
            <a:off x="9534525" y="1591106"/>
            <a:ext cx="2657477" cy="556049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Testowane na ludziach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F117D8C-F134-4A85-A651-7B0016E43B0E}"/>
              </a:ext>
            </a:extLst>
          </p:cNvPr>
          <p:cNvSpPr txBox="1"/>
          <p:nvPr/>
        </p:nvSpPr>
        <p:spPr>
          <a:xfrm>
            <a:off x="8901113" y="6551481"/>
            <a:ext cx="329088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/>
              <a:t>https://www.nature.com/articles/d41586-020-03070-1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DCB1C4E-628C-4577-B966-1CE2B48A3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888" y="104238"/>
            <a:ext cx="4641918" cy="6574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9457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75948D1-57C4-48E9-9751-2BA0BE713CE7}"/>
              </a:ext>
            </a:extLst>
          </p:cNvPr>
          <p:cNvSpPr txBox="1"/>
          <p:nvPr/>
        </p:nvSpPr>
        <p:spPr>
          <a:xfrm>
            <a:off x="2653552" y="2738437"/>
            <a:ext cx="6884895" cy="1381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LEKI PRZECIWZAPALNE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kern="1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85330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4A42E007-ABC5-418F-9EFE-9826F6F91800}"/>
              </a:ext>
            </a:extLst>
          </p:cNvPr>
          <p:cNvSpPr txBox="1"/>
          <p:nvPr/>
        </p:nvSpPr>
        <p:spPr>
          <a:xfrm>
            <a:off x="171450" y="147935"/>
            <a:ext cx="3164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INHIBITORY CYTOKIN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B417741-EFD3-4159-B14E-1C1783545784}"/>
              </a:ext>
            </a:extLst>
          </p:cNvPr>
          <p:cNvSpPr txBox="1"/>
          <p:nvPr/>
        </p:nvSpPr>
        <p:spPr>
          <a:xfrm>
            <a:off x="314883" y="502682"/>
            <a:ext cx="2066656" cy="2126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TOCILIZUMAB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BARICITINIB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FLUWOKSAMINA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LENZILIMAB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EXO-CD24</a:t>
            </a: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47CB2196-87D5-472C-9DA5-5EB322E4F7D8}"/>
              </a:ext>
            </a:extLst>
          </p:cNvPr>
          <p:cNvSpPr/>
          <p:nvPr/>
        </p:nvSpPr>
        <p:spPr>
          <a:xfrm>
            <a:off x="9534525" y="7382"/>
            <a:ext cx="2657475" cy="495300"/>
          </a:xfrm>
          <a:prstGeom prst="roundRect">
            <a:avLst/>
          </a:prstGeom>
          <a:solidFill>
            <a:srgbClr val="A6BE9C"/>
          </a:solidFill>
          <a:ln>
            <a:solidFill>
              <a:srgbClr val="A6BE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Obiecujące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9CC852BF-FAB4-4D43-85CE-ACAD128964F7}"/>
              </a:ext>
            </a:extLst>
          </p:cNvPr>
          <p:cNvSpPr/>
          <p:nvPr/>
        </p:nvSpPr>
        <p:spPr>
          <a:xfrm>
            <a:off x="9534525" y="502682"/>
            <a:ext cx="2657477" cy="556049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Testowane na ludziach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DF66DE7-816A-48FE-B005-154DE42A7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1" y="2902816"/>
            <a:ext cx="10338036" cy="38072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2BE109AF-747B-40AE-A065-4C7903A39BC2}"/>
              </a:ext>
            </a:extLst>
          </p:cNvPr>
          <p:cNvSpPr txBox="1"/>
          <p:nvPr/>
        </p:nvSpPr>
        <p:spPr>
          <a:xfrm>
            <a:off x="5776355" y="1995749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https://www.nature.com/articles/s41577-020-0312-7/figures/1</a:t>
            </a:r>
          </a:p>
        </p:txBody>
      </p:sp>
    </p:spTree>
    <p:extLst>
      <p:ext uri="{BB962C8B-B14F-4D97-AF65-F5344CB8AC3E}">
        <p14:creationId xmlns:p14="http://schemas.microsoft.com/office/powerpoint/2010/main" val="3536826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1F19C50-1C49-4544-9703-B1D13C3B7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00940"/>
            <a:ext cx="4984837" cy="65679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349DDD73-0B9B-4842-BDAB-C8F9789D53A6}"/>
              </a:ext>
            </a:extLst>
          </p:cNvPr>
          <p:cNvSpPr txBox="1"/>
          <p:nvPr/>
        </p:nvSpPr>
        <p:spPr>
          <a:xfrm>
            <a:off x="152400" y="100940"/>
            <a:ext cx="609600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>
                <a:highlight>
                  <a:srgbClr val="00FFFF"/>
                </a:highlight>
              </a:rPr>
              <a:t>TOCILIZUMAB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DBAED2F-F4C4-459A-8228-21CF98BFAAF6}"/>
              </a:ext>
            </a:extLst>
          </p:cNvPr>
          <p:cNvSpPr txBox="1"/>
          <p:nvPr/>
        </p:nvSpPr>
        <p:spPr>
          <a:xfrm>
            <a:off x="8448675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https://peerj.com/articles/10322.pdf</a:t>
            </a:r>
          </a:p>
        </p:txBody>
      </p:sp>
    </p:spTree>
    <p:extLst>
      <p:ext uri="{BB962C8B-B14F-4D97-AF65-F5344CB8AC3E}">
        <p14:creationId xmlns:p14="http://schemas.microsoft.com/office/powerpoint/2010/main" val="922470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6199028-80FD-4A62-974E-B7E9E1F39FA8}"/>
              </a:ext>
            </a:extLst>
          </p:cNvPr>
          <p:cNvSpPr txBox="1"/>
          <p:nvPr/>
        </p:nvSpPr>
        <p:spPr>
          <a:xfrm>
            <a:off x="66675" y="0"/>
            <a:ext cx="609600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>
                <a:highlight>
                  <a:srgbClr val="00FFFF"/>
                </a:highlight>
              </a:rPr>
              <a:t>BARICITINIB</a:t>
            </a:r>
          </a:p>
        </p:txBody>
      </p:sp>
      <p:pic>
        <p:nvPicPr>
          <p:cNvPr id="4098" name="Picture 2" descr="BioCentury - A mechanistic view of four compounds that disrupt interleukin  pathways to treat severe COVID-19">
            <a:extLst>
              <a:ext uri="{FF2B5EF4-FFF2-40B4-BE49-F238E27FC236}">
                <a16:creationId xmlns:a16="http://schemas.microsoft.com/office/drawing/2014/main" id="{5E5D562E-1900-456B-B0FD-E6DF82B45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25" y="0"/>
            <a:ext cx="6164263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130C11CB-86C0-413C-B0A8-F83D5559687C}"/>
              </a:ext>
            </a:extLst>
          </p:cNvPr>
          <p:cNvSpPr txBox="1"/>
          <p:nvPr/>
        </p:nvSpPr>
        <p:spPr>
          <a:xfrm>
            <a:off x="9467848" y="5871329"/>
            <a:ext cx="27241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dirty="0"/>
              <a:t>https://www.biocentury.com/article/305583/a-mechanistic-view-of-four-compounds-that-disrupt-interleukin-pathways-to-treat-severe-covid-19</a:t>
            </a:r>
          </a:p>
        </p:txBody>
      </p:sp>
    </p:spTree>
    <p:extLst>
      <p:ext uri="{BB962C8B-B14F-4D97-AF65-F5344CB8AC3E}">
        <p14:creationId xmlns:p14="http://schemas.microsoft.com/office/powerpoint/2010/main" val="33439058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7923709-4531-4AB8-820C-8E66E9DB8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8" y="0"/>
            <a:ext cx="5291137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F078D585-170A-41A0-972D-F426B6397B31}"/>
              </a:ext>
            </a:extLst>
          </p:cNvPr>
          <p:cNvSpPr txBox="1"/>
          <p:nvPr/>
        </p:nvSpPr>
        <p:spPr>
          <a:xfrm>
            <a:off x="133350" y="0"/>
            <a:ext cx="609600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>
                <a:highlight>
                  <a:srgbClr val="00FFFF"/>
                </a:highlight>
              </a:rPr>
              <a:t>FLUWOKSAMINA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59819EE-3B46-432B-9635-A7C803FD2425}"/>
              </a:ext>
            </a:extLst>
          </p:cNvPr>
          <p:cNvSpPr txBox="1"/>
          <p:nvPr/>
        </p:nvSpPr>
        <p:spPr>
          <a:xfrm>
            <a:off x="8740775" y="6333946"/>
            <a:ext cx="331628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/>
              <a:t>https://www.frontiersin.org/articles/10.3389/fphar.2021.652688/full</a:t>
            </a:r>
          </a:p>
        </p:txBody>
      </p:sp>
    </p:spTree>
    <p:extLst>
      <p:ext uri="{BB962C8B-B14F-4D97-AF65-F5344CB8AC3E}">
        <p14:creationId xmlns:p14="http://schemas.microsoft.com/office/powerpoint/2010/main" val="4099246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lustracja">
            <a:extLst>
              <a:ext uri="{FF2B5EF4-FFF2-40B4-BE49-F238E27FC236}">
                <a16:creationId xmlns:a16="http://schemas.microsoft.com/office/drawing/2014/main" id="{35D57A36-4143-47E3-9477-6D07F816BD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4" b="7161"/>
          <a:stretch/>
        </p:blipFill>
        <p:spPr bwMode="auto">
          <a:xfrm>
            <a:off x="20" y="10"/>
            <a:ext cx="6095980" cy="34289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VID-19 infekcja wywołana koronawirusem SARS-CoV-2">
            <a:extLst>
              <a:ext uri="{FF2B5EF4-FFF2-40B4-BE49-F238E27FC236}">
                <a16:creationId xmlns:a16="http://schemas.microsoft.com/office/drawing/2014/main" id="{FCAE4E41-1706-4ED6-9EDF-ABAD1CC5E4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6000" y="10"/>
            <a:ext cx="6096000" cy="34289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 descr="Obraz zawierający wewnątrz, niebieski&#10;&#10;Opis wygenerowany automatycznie">
            <a:extLst>
              <a:ext uri="{FF2B5EF4-FFF2-40B4-BE49-F238E27FC236}">
                <a16:creationId xmlns:a16="http://schemas.microsoft.com/office/drawing/2014/main" id="{0AA3B21F-490A-4B3A-A960-07FB405EC3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094"/>
          <a:stretch/>
        </p:blipFill>
        <p:spPr>
          <a:xfrm>
            <a:off x="20" y="3429000"/>
            <a:ext cx="6095980" cy="3429000"/>
          </a:xfrm>
          <a:prstGeom prst="rect">
            <a:avLst/>
          </a:prstGeom>
        </p:spPr>
      </p:pic>
      <p:pic>
        <p:nvPicPr>
          <p:cNvPr id="5" name="Picture 6" descr="What We Learn From Wuhan's Coronavirus Testing Approach | On Point">
            <a:extLst>
              <a:ext uri="{FF2B5EF4-FFF2-40B4-BE49-F238E27FC236}">
                <a16:creationId xmlns:a16="http://schemas.microsoft.com/office/drawing/2014/main" id="{3542F3E6-A1BB-41FC-BB44-13EDC17289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7" b="12687"/>
          <a:stretch/>
        </p:blipFill>
        <p:spPr bwMode="auto">
          <a:xfrm>
            <a:off x="6096000" y="3429000"/>
            <a:ext cx="6096000" cy="3429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2F9D393-E040-4531-A324-A05D13F85F4C}"/>
              </a:ext>
            </a:extLst>
          </p:cNvPr>
          <p:cNvSpPr txBox="1"/>
          <p:nvPr/>
        </p:nvSpPr>
        <p:spPr>
          <a:xfrm>
            <a:off x="4286858" y="2761554"/>
            <a:ext cx="3618284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u="sng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SARS-</a:t>
            </a:r>
            <a:r>
              <a:rPr lang="pl-PL" sz="2800" b="1" u="sng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</a:t>
            </a:r>
            <a:r>
              <a:rPr lang="en-US" sz="2800" b="1" u="sng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</a:t>
            </a:r>
            <a:r>
              <a:rPr lang="pl-PL" sz="2800" b="1" u="sng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</a:t>
            </a:r>
            <a:r>
              <a:rPr lang="en-US" sz="2800" b="1" u="sng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-2</a:t>
            </a:r>
          </a:p>
        </p:txBody>
      </p:sp>
      <p:sp>
        <p:nvSpPr>
          <p:cNvPr id="143" name="Frame 142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59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2814B0A-FEB4-4D02-9F90-AFC1543942F5}"/>
              </a:ext>
            </a:extLst>
          </p:cNvPr>
          <p:cNvSpPr txBox="1"/>
          <p:nvPr/>
        </p:nvSpPr>
        <p:spPr>
          <a:xfrm>
            <a:off x="0" y="0"/>
            <a:ext cx="609600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>
                <a:highlight>
                  <a:srgbClr val="00FFFF"/>
                </a:highlight>
              </a:rPr>
              <a:t>LENZILIMAB</a:t>
            </a:r>
          </a:p>
        </p:txBody>
      </p:sp>
      <p:pic>
        <p:nvPicPr>
          <p:cNvPr id="5122" name="Picture 2" descr="Lenzilumab Overview - Creative Biolabs">
            <a:extLst>
              <a:ext uri="{FF2B5EF4-FFF2-40B4-BE49-F238E27FC236}">
                <a16:creationId xmlns:a16="http://schemas.microsoft.com/office/drawing/2014/main" id="{223BBC9F-6780-4F89-BC20-449CE6A41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77" y="1196612"/>
            <a:ext cx="9025923" cy="41840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B2D39EF4-AB3D-4612-960F-071DFCD822DC}"/>
              </a:ext>
            </a:extLst>
          </p:cNvPr>
          <p:cNvSpPr txBox="1"/>
          <p:nvPr/>
        </p:nvSpPr>
        <p:spPr>
          <a:xfrm>
            <a:off x="1032477" y="5507499"/>
            <a:ext cx="73533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/>
              <a:t>https://www.creativebiolabs.net/lenzilumab-overview.htm</a:t>
            </a:r>
          </a:p>
        </p:txBody>
      </p:sp>
    </p:spTree>
    <p:extLst>
      <p:ext uri="{BB962C8B-B14F-4D97-AF65-F5344CB8AC3E}">
        <p14:creationId xmlns:p14="http://schemas.microsoft.com/office/powerpoint/2010/main" val="5865982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A6E53528-2450-4FB9-9834-DDE53FA093ED}"/>
              </a:ext>
            </a:extLst>
          </p:cNvPr>
          <p:cNvSpPr txBox="1"/>
          <p:nvPr/>
        </p:nvSpPr>
        <p:spPr>
          <a:xfrm>
            <a:off x="133350" y="14870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highlight>
                  <a:srgbClr val="00FFFF"/>
                </a:highlight>
              </a:rPr>
              <a:t>EXO-CD24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1437D7A-9BA7-406E-9F12-10345285406F}"/>
              </a:ext>
            </a:extLst>
          </p:cNvPr>
          <p:cNvSpPr txBox="1"/>
          <p:nvPr/>
        </p:nvSpPr>
        <p:spPr>
          <a:xfrm>
            <a:off x="1530764" y="6116820"/>
            <a:ext cx="106612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/>
              <a:t>https://www.sifweb.org/sif-magazine/articolo/exo-cd24-cosa-sappiamo-del-nuovo-farmaco-sperimentale-per-la-covid-19-2021-03-04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A2ABD87-3D4E-47CA-B5EE-649BC22FB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764" y="844539"/>
            <a:ext cx="8277605" cy="51689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8206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545739B9-55C5-47F3-B34F-FEA882483284}"/>
              </a:ext>
            </a:extLst>
          </p:cNvPr>
          <p:cNvSpPr txBox="1"/>
          <p:nvPr/>
        </p:nvSpPr>
        <p:spPr>
          <a:xfrm>
            <a:off x="66675" y="133350"/>
            <a:ext cx="2599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DEKSAMETAZON</a:t>
            </a:r>
          </a:p>
        </p:txBody>
      </p: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5C92D68B-CB89-435F-A2EE-CB30EB6BF911}"/>
              </a:ext>
            </a:extLst>
          </p:cNvPr>
          <p:cNvSpPr/>
          <p:nvPr/>
        </p:nvSpPr>
        <p:spPr>
          <a:xfrm>
            <a:off x="9534525" y="-19050"/>
            <a:ext cx="2657475" cy="4953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Awaryjnie używane</a:t>
            </a: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A950788F-ABAD-4477-9AF3-AA73F0799DC5}"/>
              </a:ext>
            </a:extLst>
          </p:cNvPr>
          <p:cNvSpPr/>
          <p:nvPr/>
        </p:nvSpPr>
        <p:spPr>
          <a:xfrm>
            <a:off x="9534525" y="476250"/>
            <a:ext cx="2657477" cy="556049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Testowane na ludziach</a:t>
            </a:r>
          </a:p>
        </p:txBody>
      </p:sp>
      <p:pic>
        <p:nvPicPr>
          <p:cNvPr id="7170" name="Picture 2" descr="Fig. 1">
            <a:extLst>
              <a:ext uri="{FF2B5EF4-FFF2-40B4-BE49-F238E27FC236}">
                <a16:creationId xmlns:a16="http://schemas.microsoft.com/office/drawing/2014/main" id="{D49EDDA2-EFF2-48AA-9047-7A880E0FD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9" y="133350"/>
            <a:ext cx="6454775" cy="65874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FB9E1071-27E6-412C-9083-B83673E5DFAF}"/>
              </a:ext>
            </a:extLst>
          </p:cNvPr>
          <p:cNvSpPr txBox="1"/>
          <p:nvPr/>
        </p:nvSpPr>
        <p:spPr>
          <a:xfrm>
            <a:off x="9658350" y="3094378"/>
            <a:ext cx="22669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https://www.nature.com/articles/s41565-020-0752-z/figures/1</a:t>
            </a:r>
          </a:p>
        </p:txBody>
      </p:sp>
    </p:spTree>
    <p:extLst>
      <p:ext uri="{BB962C8B-B14F-4D97-AF65-F5344CB8AC3E}">
        <p14:creationId xmlns:p14="http://schemas.microsoft.com/office/powerpoint/2010/main" val="14817055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EED507B-930E-4787-92C4-32468B800665}"/>
              </a:ext>
            </a:extLst>
          </p:cNvPr>
          <p:cNvSpPr txBox="1"/>
          <p:nvPr/>
        </p:nvSpPr>
        <p:spPr>
          <a:xfrm>
            <a:off x="114300" y="219075"/>
            <a:ext cx="3509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SYSTEM FILTRACJI KRWI</a:t>
            </a:r>
          </a:p>
        </p:txBody>
      </p: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278A5D8F-ED57-4F5A-A65C-001C64C563E5}"/>
              </a:ext>
            </a:extLst>
          </p:cNvPr>
          <p:cNvSpPr/>
          <p:nvPr/>
        </p:nvSpPr>
        <p:spPr>
          <a:xfrm>
            <a:off x="9534525" y="0"/>
            <a:ext cx="2657475" cy="4953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Awaryjnie używane</a:t>
            </a: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50C43BCB-400E-4A6D-869E-E1854C418240}"/>
              </a:ext>
            </a:extLst>
          </p:cNvPr>
          <p:cNvSpPr/>
          <p:nvPr/>
        </p:nvSpPr>
        <p:spPr>
          <a:xfrm>
            <a:off x="9534525" y="495300"/>
            <a:ext cx="2657475" cy="495300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Wątpliwe dane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7840E00D-D605-4679-835C-5A7CBC11210D}"/>
              </a:ext>
            </a:extLst>
          </p:cNvPr>
          <p:cNvSpPr/>
          <p:nvPr/>
        </p:nvSpPr>
        <p:spPr>
          <a:xfrm>
            <a:off x="9534523" y="990600"/>
            <a:ext cx="2657477" cy="556049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Testowane na ludziach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A4F4B89-BE24-4715-93E6-BF9D7529929A}"/>
              </a:ext>
            </a:extLst>
          </p:cNvPr>
          <p:cNvSpPr txBox="1"/>
          <p:nvPr/>
        </p:nvSpPr>
        <p:spPr>
          <a:xfrm>
            <a:off x="2374106" y="6534834"/>
            <a:ext cx="475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/>
              <a:t>https://www.frontiersin.org/articles/10.3389/fimmu.2020.570993/full</a:t>
            </a:r>
          </a:p>
        </p:txBody>
      </p:sp>
      <p:pic>
        <p:nvPicPr>
          <p:cNvPr id="8194" name="Picture 2" descr="The trinity of COVID-19: immunity, inflammation and intervention | Nature  Reviews Immunology">
            <a:extLst>
              <a:ext uri="{FF2B5EF4-FFF2-40B4-BE49-F238E27FC236}">
                <a16:creationId xmlns:a16="http://schemas.microsoft.com/office/drawing/2014/main" id="{6B359B39-CC6E-4AB0-B5FB-6752FFFCB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28" y="876300"/>
            <a:ext cx="5442097" cy="40756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691D5978-4780-4FCD-AEFF-FCD9C56DAC18}"/>
              </a:ext>
            </a:extLst>
          </p:cNvPr>
          <p:cNvSpPr txBox="1"/>
          <p:nvPr/>
        </p:nvSpPr>
        <p:spPr>
          <a:xfrm>
            <a:off x="5755481" y="6073169"/>
            <a:ext cx="33980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/>
              <a:t>https://www.nature.com/articles/s41577-020-0311-8</a:t>
            </a:r>
          </a:p>
        </p:txBody>
      </p:sp>
      <p:pic>
        <p:nvPicPr>
          <p:cNvPr id="8196" name="Picture 4" descr="Haemoperfusion should only be used for COVID-19 in the context of  randomized trials | Nature Reviews Nephrology">
            <a:extLst>
              <a:ext uri="{FF2B5EF4-FFF2-40B4-BE49-F238E27FC236}">
                <a16:creationId xmlns:a16="http://schemas.microsoft.com/office/drawing/2014/main" id="{89D6AB97-2220-421A-AD56-ED894FB1F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83097"/>
            <a:ext cx="5297525" cy="40756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6A2D0FD5-7B52-4B29-88EA-7C2C3F29964A}"/>
              </a:ext>
            </a:extLst>
          </p:cNvPr>
          <p:cNvSpPr txBox="1"/>
          <p:nvPr/>
        </p:nvSpPr>
        <p:spPr>
          <a:xfrm>
            <a:off x="9058275" y="6068732"/>
            <a:ext cx="28082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/>
              <a:t>https://www.nature.com/articles/s41581-020-00352-9</a:t>
            </a:r>
          </a:p>
        </p:txBody>
      </p:sp>
    </p:spTree>
    <p:extLst>
      <p:ext uri="{BB962C8B-B14F-4D97-AF65-F5344CB8AC3E}">
        <p14:creationId xmlns:p14="http://schemas.microsoft.com/office/powerpoint/2010/main" val="23153207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28B741EE-0959-4DB7-BAF4-CA041A4AD8AC}"/>
              </a:ext>
            </a:extLst>
          </p:cNvPr>
          <p:cNvSpPr txBox="1"/>
          <p:nvPr/>
        </p:nvSpPr>
        <p:spPr>
          <a:xfrm>
            <a:off x="66675" y="171450"/>
            <a:ext cx="3574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KOMÓRKI MACIERZYSTE</a:t>
            </a:r>
          </a:p>
        </p:txBody>
      </p: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1C5FB053-A54C-4F65-978C-267862F05F05}"/>
              </a:ext>
            </a:extLst>
          </p:cNvPr>
          <p:cNvSpPr/>
          <p:nvPr/>
        </p:nvSpPr>
        <p:spPr>
          <a:xfrm>
            <a:off x="9534525" y="0"/>
            <a:ext cx="2657475" cy="495300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Wątpliwe dane</a:t>
            </a: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4F511F87-BF1E-48F9-B888-9A0B08F134FB}"/>
              </a:ext>
            </a:extLst>
          </p:cNvPr>
          <p:cNvSpPr/>
          <p:nvPr/>
        </p:nvSpPr>
        <p:spPr>
          <a:xfrm>
            <a:off x="9534525" y="495300"/>
            <a:ext cx="2657477" cy="556049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Testowane na ludziach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EAEDEAD4-A264-4FF0-AC4E-4EA7B0A6B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023" y="1051349"/>
            <a:ext cx="5615953" cy="55491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929DA055-FE76-4C6B-AD09-B3DAFD485834}"/>
              </a:ext>
            </a:extLst>
          </p:cNvPr>
          <p:cNvSpPr txBox="1"/>
          <p:nvPr/>
        </p:nvSpPr>
        <p:spPr>
          <a:xfrm>
            <a:off x="9086850" y="6154951"/>
            <a:ext cx="239791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/>
              <a:t>https://www.frontiersin.org/articles/10.3389/fimmu.2020.01563/full</a:t>
            </a:r>
          </a:p>
        </p:txBody>
      </p:sp>
    </p:spTree>
    <p:extLst>
      <p:ext uri="{BB962C8B-B14F-4D97-AF65-F5344CB8AC3E}">
        <p14:creationId xmlns:p14="http://schemas.microsoft.com/office/powerpoint/2010/main" val="26862242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279DCDCB-AFEA-4050-812A-6CEB1737003F}"/>
              </a:ext>
            </a:extLst>
          </p:cNvPr>
          <p:cNvSpPr txBox="1"/>
          <p:nvPr/>
        </p:nvSpPr>
        <p:spPr>
          <a:xfrm>
            <a:off x="0" y="114300"/>
            <a:ext cx="2113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KOLCHICYNA</a:t>
            </a:r>
          </a:p>
        </p:txBody>
      </p: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7032BFCD-5EDB-47D7-85DD-658675AFE26C}"/>
              </a:ext>
            </a:extLst>
          </p:cNvPr>
          <p:cNvSpPr/>
          <p:nvPr/>
        </p:nvSpPr>
        <p:spPr>
          <a:xfrm>
            <a:off x="9534525" y="0"/>
            <a:ext cx="2657475" cy="4953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Awaryjnie używane</a:t>
            </a: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468309E3-BCF5-4279-A4E3-FB887FB4B3E2}"/>
              </a:ext>
            </a:extLst>
          </p:cNvPr>
          <p:cNvSpPr/>
          <p:nvPr/>
        </p:nvSpPr>
        <p:spPr>
          <a:xfrm>
            <a:off x="9534525" y="495300"/>
            <a:ext cx="2657475" cy="495300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Wątpliwe dane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E9C77138-5F2C-4B34-A32E-9302A4CCEF2B}"/>
              </a:ext>
            </a:extLst>
          </p:cNvPr>
          <p:cNvSpPr/>
          <p:nvPr/>
        </p:nvSpPr>
        <p:spPr>
          <a:xfrm>
            <a:off x="9534523" y="990600"/>
            <a:ext cx="2657477" cy="556049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Testowane na ludziach</a:t>
            </a:r>
          </a:p>
        </p:txBody>
      </p:sp>
      <p:pic>
        <p:nvPicPr>
          <p:cNvPr id="10242" name="Picture 2" descr="Colchicine: A potential therapeutic tool against COVID-19. Experience of 5  patients | Reumatología Clínica">
            <a:extLst>
              <a:ext uri="{FF2B5EF4-FFF2-40B4-BE49-F238E27FC236}">
                <a16:creationId xmlns:a16="http://schemas.microsoft.com/office/drawing/2014/main" id="{08689368-B419-4B9D-9B98-5BC83C3B7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345132"/>
            <a:ext cx="4824413" cy="6189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68440374-62BC-4B8B-90BB-8F00F1054727}"/>
              </a:ext>
            </a:extLst>
          </p:cNvPr>
          <p:cNvSpPr txBox="1"/>
          <p:nvPr/>
        </p:nvSpPr>
        <p:spPr>
          <a:xfrm>
            <a:off x="7970046" y="6134942"/>
            <a:ext cx="42219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dirty="0"/>
              <a:t>https://www.reumatologiaclinica.org/es-colchicine-a-potential-therapeutic-tool-avance-S1699258X20301078</a:t>
            </a:r>
          </a:p>
        </p:txBody>
      </p:sp>
    </p:spTree>
    <p:extLst>
      <p:ext uri="{BB962C8B-B14F-4D97-AF65-F5344CB8AC3E}">
        <p14:creationId xmlns:p14="http://schemas.microsoft.com/office/powerpoint/2010/main" val="16748514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35AF3B9E-A2FA-4E0D-B7C5-75B2A6D2E03C}"/>
              </a:ext>
            </a:extLst>
          </p:cNvPr>
          <p:cNvSpPr txBox="1"/>
          <p:nvPr/>
        </p:nvSpPr>
        <p:spPr>
          <a:xfrm>
            <a:off x="76200" y="161925"/>
            <a:ext cx="2625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AZYTROMYCYNA</a:t>
            </a:r>
          </a:p>
        </p:txBody>
      </p: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D28F9085-6E9B-4507-8994-EBD3C9C3636F}"/>
              </a:ext>
            </a:extLst>
          </p:cNvPr>
          <p:cNvSpPr/>
          <p:nvPr/>
        </p:nvSpPr>
        <p:spPr>
          <a:xfrm>
            <a:off x="9534525" y="0"/>
            <a:ext cx="2657475" cy="495300"/>
          </a:xfrm>
          <a:prstGeom prst="roundRect">
            <a:avLst/>
          </a:prstGeom>
          <a:solidFill>
            <a:srgbClr val="C57869"/>
          </a:solidFill>
          <a:ln>
            <a:solidFill>
              <a:srgbClr val="C578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Nieobiecujący</a:t>
            </a: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C14FDC21-0448-41DD-B461-1C9E562484AF}"/>
              </a:ext>
            </a:extLst>
          </p:cNvPr>
          <p:cNvSpPr/>
          <p:nvPr/>
        </p:nvSpPr>
        <p:spPr>
          <a:xfrm>
            <a:off x="9534525" y="495300"/>
            <a:ext cx="2657475" cy="4953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Awaryjnie używane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04ACAC11-8F1D-48C4-AB92-6F719686CF83}"/>
              </a:ext>
            </a:extLst>
          </p:cNvPr>
          <p:cNvSpPr/>
          <p:nvPr/>
        </p:nvSpPr>
        <p:spPr>
          <a:xfrm>
            <a:off x="9534523" y="990600"/>
            <a:ext cx="2657477" cy="556049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Testowane na ludziach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7240EAF9-03B5-4EB4-BD24-2B67B7800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57" y="742950"/>
            <a:ext cx="7906455" cy="5818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7544D78B-996F-4DED-AC56-DEAD988CB9EE}"/>
              </a:ext>
            </a:extLst>
          </p:cNvPr>
          <p:cNvSpPr txBox="1"/>
          <p:nvPr/>
        </p:nvSpPr>
        <p:spPr>
          <a:xfrm>
            <a:off x="9040812" y="6115050"/>
            <a:ext cx="298132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/>
              <a:t>https://www.sciencedirect.com/science/article/abs/pii/S0924857920303988#fig0001</a:t>
            </a:r>
          </a:p>
        </p:txBody>
      </p:sp>
    </p:spTree>
    <p:extLst>
      <p:ext uri="{BB962C8B-B14F-4D97-AF65-F5344CB8AC3E}">
        <p14:creationId xmlns:p14="http://schemas.microsoft.com/office/powerpoint/2010/main" val="4165012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30BF3A7C-0A75-4FCA-BB53-0E5015CFAF67}"/>
              </a:ext>
            </a:extLst>
          </p:cNvPr>
          <p:cNvSpPr txBox="1"/>
          <p:nvPr/>
        </p:nvSpPr>
        <p:spPr>
          <a:xfrm>
            <a:off x="2659529" y="2085788"/>
            <a:ext cx="6884895" cy="14966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INNE METODY</a:t>
            </a:r>
          </a:p>
        </p:txBody>
      </p:sp>
    </p:spTree>
    <p:extLst>
      <p:ext uri="{BB962C8B-B14F-4D97-AF65-F5344CB8AC3E}">
        <p14:creationId xmlns:p14="http://schemas.microsoft.com/office/powerpoint/2010/main" val="15553370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CA83D90F-078B-4931-810A-6A24AA54F2E5}"/>
              </a:ext>
            </a:extLst>
          </p:cNvPr>
          <p:cNvSpPr txBox="1"/>
          <p:nvPr/>
        </p:nvSpPr>
        <p:spPr>
          <a:xfrm>
            <a:off x="104775" y="16775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i="0" dirty="0">
                <a:solidFill>
                  <a:srgbClr val="333333"/>
                </a:solidFill>
                <a:effectLst/>
                <a:latin typeface="nyt-franklin"/>
              </a:rPr>
              <a:t>Pozycja na brzuchu</a:t>
            </a:r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5CC8254-4C1A-4A77-8CEC-527306DA2F78}"/>
              </a:ext>
            </a:extLst>
          </p:cNvPr>
          <p:cNvSpPr txBox="1"/>
          <p:nvPr/>
        </p:nvSpPr>
        <p:spPr>
          <a:xfrm>
            <a:off x="104775" y="72342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i="0" dirty="0">
                <a:solidFill>
                  <a:srgbClr val="333333"/>
                </a:solidFill>
                <a:effectLst/>
                <a:latin typeface="nyt-franklin"/>
              </a:rPr>
              <a:t>Wentylatory i inne urządzenia wspomagające oddychanie</a:t>
            </a:r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7D9828C-E884-4E98-9AA0-7C0EE4444A68}"/>
              </a:ext>
            </a:extLst>
          </p:cNvPr>
          <p:cNvSpPr txBox="1"/>
          <p:nvPr/>
        </p:nvSpPr>
        <p:spPr>
          <a:xfrm>
            <a:off x="104775" y="12790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i="0" dirty="0">
                <a:solidFill>
                  <a:srgbClr val="333333"/>
                </a:solidFill>
                <a:effectLst/>
                <a:latin typeface="nyt-franklin"/>
              </a:rPr>
              <a:t>Antykoagulanty</a:t>
            </a:r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154B5F0-A1B4-4F27-8D69-3790179B82FD}"/>
              </a:ext>
            </a:extLst>
          </p:cNvPr>
          <p:cNvSpPr txBox="1"/>
          <p:nvPr/>
        </p:nvSpPr>
        <p:spPr>
          <a:xfrm>
            <a:off x="104775" y="183475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i="0" dirty="0">
                <a:solidFill>
                  <a:srgbClr val="333333"/>
                </a:solidFill>
                <a:effectLst/>
                <a:latin typeface="nyt-franklin"/>
              </a:rPr>
              <a:t>Suplementy witaminowe i mineralne</a:t>
            </a:r>
            <a:endParaRPr lang="pl-PL" dirty="0"/>
          </a:p>
        </p:txBody>
      </p:sp>
      <p:pic>
        <p:nvPicPr>
          <p:cNvPr id="12290" name="Picture 2" descr="Physiology prone positioning - UpToDate">
            <a:extLst>
              <a:ext uri="{FF2B5EF4-FFF2-40B4-BE49-F238E27FC236}">
                <a16:creationId xmlns:a16="http://schemas.microsoft.com/office/drawing/2014/main" id="{588516F0-567A-4676-B675-0DBB50CD4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1386809"/>
            <a:ext cx="6095999" cy="525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3139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D38CE4B-2CDB-4E0A-85EE-F50EC0353008}"/>
              </a:ext>
            </a:extLst>
          </p:cNvPr>
          <p:cNvSpPr txBox="1"/>
          <p:nvPr/>
        </p:nvSpPr>
        <p:spPr>
          <a:xfrm>
            <a:off x="2659529" y="2085788"/>
            <a:ext cx="6884895" cy="14966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PODSUMOWANIE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FA67E4E-AD26-41AB-A74F-29349294F7BB}"/>
              </a:ext>
            </a:extLst>
          </p:cNvPr>
          <p:cNvSpPr txBox="1"/>
          <p:nvPr/>
        </p:nvSpPr>
        <p:spPr>
          <a:xfrm>
            <a:off x="5405497" y="3963194"/>
            <a:ext cx="5673320" cy="1903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14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518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oronawirus - Co To Jest, Objawy, Badania | Synevo">
            <a:extLst>
              <a:ext uri="{FF2B5EF4-FFF2-40B4-BE49-F238E27FC236}">
                <a16:creationId xmlns:a16="http://schemas.microsoft.com/office/drawing/2014/main" id="{F91E38F5-7373-4353-85C3-8297B0AA5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850"/>
            <a:ext cx="12193608" cy="546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C3BE8F85-5337-4FFA-BE90-8333E2DD2747}"/>
              </a:ext>
            </a:extLst>
          </p:cNvPr>
          <p:cNvSpPr txBox="1"/>
          <p:nvPr/>
        </p:nvSpPr>
        <p:spPr>
          <a:xfrm>
            <a:off x="9286875" y="6473309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/>
              <a:t>https://www.synevo.pl/koronawirus-sars-cov-2/</a:t>
            </a:r>
          </a:p>
        </p:txBody>
      </p:sp>
    </p:spTree>
    <p:extLst>
      <p:ext uri="{BB962C8B-B14F-4D97-AF65-F5344CB8AC3E}">
        <p14:creationId xmlns:p14="http://schemas.microsoft.com/office/powerpoint/2010/main" val="27350919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1A1FA41-E1D1-43CF-8B3B-5E6140890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C2D84B-6969-4F00-BEBA-81C2EBCD3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95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D282BE-4461-4794-89A5-394723CDF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1600" y="1371601"/>
            <a:ext cx="3354572" cy="4114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886196B-D845-4E6B-8055-79DFEB9D182F}"/>
              </a:ext>
            </a:extLst>
          </p:cNvPr>
          <p:cNvSpPr txBox="1"/>
          <p:nvPr/>
        </p:nvSpPr>
        <p:spPr>
          <a:xfrm>
            <a:off x="1798115" y="1808855"/>
            <a:ext cx="2552956" cy="3240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BIBLIOGRAFIA</a:t>
            </a:r>
          </a:p>
        </p:txBody>
      </p:sp>
      <p:sp>
        <p:nvSpPr>
          <p:cNvPr id="22" name="pole tekstowe 5">
            <a:extLst>
              <a:ext uri="{FF2B5EF4-FFF2-40B4-BE49-F238E27FC236}">
                <a16:creationId xmlns:a16="http://schemas.microsoft.com/office/drawing/2014/main" id="{5E78722E-1D4C-479E-8C17-A2DC806C2594}"/>
              </a:ext>
            </a:extLst>
          </p:cNvPr>
          <p:cNvSpPr txBox="1"/>
          <p:nvPr/>
        </p:nvSpPr>
        <p:spPr>
          <a:xfrm>
            <a:off x="6958856" y="871442"/>
            <a:ext cx="4363748" cy="51151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https://www.sciencedirect.com/science/article/pii/S120197122032453X#fig0015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http://www.scielo.br/scielo.php?script=sci_arttext&amp;pid=S1413-86702020000400369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https://www.sciencedirect.com/science/article/abs/pii/S022352342030619X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https://www.sciencedirect.com/science/article/abs/pii/S0924857920303988#fig0001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https://www.biorxiv.org/content/10.1101/2020.07.15.203489v1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https://www.thelancet.com/article/S0140-6736(20)32013-4/fulltext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https://www.sciencedirect.com/science/article/pii/S0753332220308611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https://www.ncbi.nlm.nih.gov/pmc/articles/PMC7544935/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https://www.mayoclinicproceedings.org/article/S0025-6196(20)30989-7/fulltext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https://www.ilfattoquotidiano.it/2021/02/17/israele-la-sperimentazione-dello-spray-nasale-salvavita-contro-covid-superata-la-fase-1/6104268/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https://farmacja.pl/farmakoterapia-covid-19-v-2-0/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https://www.jacc.org/doi/abs/10.1016/j.jacc.2020.04.031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https://www.businesswire.com/news/home/20210305005610/en/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038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2FE0F3C-C5B5-4883-AFAB-3A11FBB02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979433" y="-2648856"/>
            <a:ext cx="6269421" cy="12155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7360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92C7200C-2F59-47FE-8BB5-770BE661145E}"/>
              </a:ext>
            </a:extLst>
          </p:cNvPr>
          <p:cNvSpPr txBox="1"/>
          <p:nvPr/>
        </p:nvSpPr>
        <p:spPr>
          <a:xfrm>
            <a:off x="180110" y="30132"/>
            <a:ext cx="26488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Cele terapeutyczne leków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F4D9FE4-6B82-49E4-B17F-2E3083609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850" y="30132"/>
            <a:ext cx="4624090" cy="66762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7440A341-9363-43E5-A9AB-2454DC7C62D5}"/>
              </a:ext>
            </a:extLst>
          </p:cNvPr>
          <p:cNvSpPr txBox="1"/>
          <p:nvPr/>
        </p:nvSpPr>
        <p:spPr>
          <a:xfrm>
            <a:off x="7995940" y="6474137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/>
              <a:t>http://zoz.wum.edu.pl/system/files/publiczne/1.covid-19_26.04.2020.pdf</a:t>
            </a:r>
          </a:p>
        </p:txBody>
      </p:sp>
    </p:spTree>
    <p:extLst>
      <p:ext uri="{BB962C8B-B14F-4D97-AF65-F5344CB8AC3E}">
        <p14:creationId xmlns:p14="http://schemas.microsoft.com/office/powerpoint/2010/main" val="3581753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5F29E662-DC1D-4423-A8BF-1CB5A3009383}"/>
              </a:ext>
            </a:extLst>
          </p:cNvPr>
          <p:cNvSpPr txBox="1"/>
          <p:nvPr/>
        </p:nvSpPr>
        <p:spPr>
          <a:xfrm>
            <a:off x="-285750" y="93067"/>
            <a:ext cx="1219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KATEGORIE LEKÓW: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D78B8771-981E-4786-A607-0DA5F65611C1}"/>
              </a:ext>
            </a:extLst>
          </p:cNvPr>
          <p:cNvGrpSpPr/>
          <p:nvPr/>
        </p:nvGrpSpPr>
        <p:grpSpPr>
          <a:xfrm>
            <a:off x="605132" y="995120"/>
            <a:ext cx="3232414" cy="435279"/>
            <a:chOff x="605132" y="995120"/>
            <a:chExt cx="3232414" cy="435279"/>
          </a:xfrm>
        </p:grpSpPr>
        <p:sp>
          <p:nvSpPr>
            <p:cNvPr id="5" name="pole tekstowe 4">
              <a:extLst>
                <a:ext uri="{FF2B5EF4-FFF2-40B4-BE49-F238E27FC236}">
                  <a16:creationId xmlns:a16="http://schemas.microsoft.com/office/drawing/2014/main" id="{08E89CD4-C8F1-43E9-A1B3-749A87E0913C}"/>
                </a:ext>
              </a:extLst>
            </p:cNvPr>
            <p:cNvSpPr txBox="1"/>
            <p:nvPr/>
          </p:nvSpPr>
          <p:spPr>
            <a:xfrm>
              <a:off x="1235750" y="995120"/>
              <a:ext cx="2601796" cy="43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/>
                <a:t>PRZECIWWIRUSOWE</a:t>
              </a:r>
            </a:p>
          </p:txBody>
        </p:sp>
        <p:sp>
          <p:nvSpPr>
            <p:cNvPr id="17" name="Strzałka: w prawo 16">
              <a:extLst>
                <a:ext uri="{FF2B5EF4-FFF2-40B4-BE49-F238E27FC236}">
                  <a16:creationId xmlns:a16="http://schemas.microsoft.com/office/drawing/2014/main" id="{68BD0EE9-0412-42EF-B8D6-6A131F29E199}"/>
                </a:ext>
              </a:extLst>
            </p:cNvPr>
            <p:cNvSpPr/>
            <p:nvPr/>
          </p:nvSpPr>
          <p:spPr>
            <a:xfrm>
              <a:off x="605132" y="999493"/>
              <a:ext cx="552450" cy="34209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9" name="Grupa 8">
            <a:extLst>
              <a:ext uri="{FF2B5EF4-FFF2-40B4-BE49-F238E27FC236}">
                <a16:creationId xmlns:a16="http://schemas.microsoft.com/office/drawing/2014/main" id="{2E0B14AE-A7AD-4F75-864D-24BB6ABF4CD6}"/>
              </a:ext>
            </a:extLst>
          </p:cNvPr>
          <p:cNvGrpSpPr/>
          <p:nvPr/>
        </p:nvGrpSpPr>
        <p:grpSpPr>
          <a:xfrm>
            <a:off x="619126" y="4432093"/>
            <a:ext cx="3471860" cy="369332"/>
            <a:chOff x="619126" y="4432093"/>
            <a:chExt cx="3471860" cy="369332"/>
          </a:xfrm>
        </p:grpSpPr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9703DC70-581F-4A5F-901E-6393AAA1BB1A}"/>
                </a:ext>
              </a:extLst>
            </p:cNvPr>
            <p:cNvSpPr txBox="1"/>
            <p:nvPr/>
          </p:nvSpPr>
          <p:spPr>
            <a:xfrm>
              <a:off x="1252536" y="4432093"/>
              <a:ext cx="2838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/>
                <a:t>PRZECIWZAPALNE</a:t>
              </a:r>
            </a:p>
          </p:txBody>
        </p:sp>
        <p:sp>
          <p:nvSpPr>
            <p:cNvPr id="19" name="Strzałka: w prawo 18">
              <a:extLst>
                <a:ext uri="{FF2B5EF4-FFF2-40B4-BE49-F238E27FC236}">
                  <a16:creationId xmlns:a16="http://schemas.microsoft.com/office/drawing/2014/main" id="{42023AF6-5C98-4964-AE0B-7A3C1C3C801B}"/>
                </a:ext>
              </a:extLst>
            </p:cNvPr>
            <p:cNvSpPr/>
            <p:nvPr/>
          </p:nvSpPr>
          <p:spPr>
            <a:xfrm>
              <a:off x="619126" y="4445714"/>
              <a:ext cx="552450" cy="34209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C8F0451B-0F08-4D3E-8EE7-96E4335721ED}"/>
              </a:ext>
            </a:extLst>
          </p:cNvPr>
          <p:cNvSpPr txBox="1"/>
          <p:nvPr/>
        </p:nvSpPr>
        <p:spPr>
          <a:xfrm>
            <a:off x="1235750" y="1488113"/>
            <a:ext cx="368177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 err="1"/>
              <a:t>Remdesivir</a:t>
            </a:r>
            <a:endParaRPr lang="pl-PL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 err="1"/>
              <a:t>Favipiravir</a:t>
            </a:r>
            <a:r>
              <a:rPr lang="pl-PL" dirty="0"/>
              <a:t> (</a:t>
            </a:r>
            <a:r>
              <a:rPr lang="pl-PL" dirty="0" err="1"/>
              <a:t>Avigan</a:t>
            </a:r>
            <a:r>
              <a:rPr lang="pl-PL" dirty="0"/>
              <a:t>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 err="1"/>
              <a:t>Molnupiravir</a:t>
            </a:r>
            <a:endParaRPr lang="pl-PL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Rekombinowany ACE-2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 err="1"/>
              <a:t>Iwermektyna</a:t>
            </a:r>
            <a:endParaRPr lang="pl-PL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 err="1"/>
              <a:t>Oleandrin</a:t>
            </a:r>
            <a:endParaRPr lang="pl-PL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 err="1"/>
              <a:t>Lapinavir</a:t>
            </a:r>
            <a:r>
              <a:rPr lang="pl-PL" dirty="0"/>
              <a:t> i </a:t>
            </a:r>
            <a:r>
              <a:rPr lang="pl-PL" dirty="0" err="1"/>
              <a:t>Rytonavir</a:t>
            </a:r>
            <a:endParaRPr lang="pl-PL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 err="1"/>
              <a:t>Hydroksychlorochina</a:t>
            </a:r>
            <a:r>
              <a:rPr lang="pl-PL" dirty="0"/>
              <a:t> i </a:t>
            </a:r>
            <a:r>
              <a:rPr lang="pl-PL" dirty="0" err="1"/>
              <a:t>chlorochina</a:t>
            </a:r>
            <a:endParaRPr lang="pl-PL" dirty="0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18B43086-5FC9-4DDC-AE8C-5764541ED0C2}"/>
              </a:ext>
            </a:extLst>
          </p:cNvPr>
          <p:cNvSpPr txBox="1"/>
          <p:nvPr/>
        </p:nvSpPr>
        <p:spPr>
          <a:xfrm>
            <a:off x="1235750" y="5009250"/>
            <a:ext cx="24699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 err="1"/>
              <a:t>Deksametazon</a:t>
            </a:r>
            <a:endParaRPr lang="pl-PL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Inhibitory cytokin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System filtracji krwi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Komórki macierzyste 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8ADE44B5-B501-4D68-9572-A462C08F0782}"/>
              </a:ext>
            </a:extLst>
          </p:cNvPr>
          <p:cNvGrpSpPr/>
          <p:nvPr/>
        </p:nvGrpSpPr>
        <p:grpSpPr>
          <a:xfrm>
            <a:off x="7456107" y="995120"/>
            <a:ext cx="3477423" cy="646331"/>
            <a:chOff x="7456107" y="995120"/>
            <a:chExt cx="3477423" cy="646331"/>
          </a:xfrm>
        </p:grpSpPr>
        <p:sp>
          <p:nvSpPr>
            <p:cNvPr id="18" name="Strzałka: w prawo 17">
              <a:extLst>
                <a:ext uri="{FF2B5EF4-FFF2-40B4-BE49-F238E27FC236}">
                  <a16:creationId xmlns:a16="http://schemas.microsoft.com/office/drawing/2014/main" id="{1243B35C-9994-4640-B1DD-84E7001CB868}"/>
                </a:ext>
              </a:extLst>
            </p:cNvPr>
            <p:cNvSpPr/>
            <p:nvPr/>
          </p:nvSpPr>
          <p:spPr>
            <a:xfrm>
              <a:off x="7456107" y="1002830"/>
              <a:ext cx="552450" cy="34209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3" name="pole tekstowe 22">
              <a:extLst>
                <a:ext uri="{FF2B5EF4-FFF2-40B4-BE49-F238E27FC236}">
                  <a16:creationId xmlns:a16="http://schemas.microsoft.com/office/drawing/2014/main" id="{4D23FBF9-40CC-4765-BC5A-33658DB450B5}"/>
                </a:ext>
              </a:extLst>
            </p:cNvPr>
            <p:cNvSpPr txBox="1"/>
            <p:nvPr/>
          </p:nvSpPr>
          <p:spPr>
            <a:xfrm>
              <a:off x="8086725" y="995120"/>
              <a:ext cx="28468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/>
                <a:t>IMMUNOMODULATOROWE</a:t>
              </a:r>
            </a:p>
            <a:p>
              <a:endParaRPr lang="pl-PL" b="1" dirty="0"/>
            </a:p>
          </p:txBody>
        </p:sp>
      </p:grpSp>
      <p:grpSp>
        <p:nvGrpSpPr>
          <p:cNvPr id="8" name="Grupa 7">
            <a:extLst>
              <a:ext uri="{FF2B5EF4-FFF2-40B4-BE49-F238E27FC236}">
                <a16:creationId xmlns:a16="http://schemas.microsoft.com/office/drawing/2014/main" id="{6547F726-2D9F-4A2B-94DA-B98CFCEC64C7}"/>
              </a:ext>
            </a:extLst>
          </p:cNvPr>
          <p:cNvGrpSpPr/>
          <p:nvPr/>
        </p:nvGrpSpPr>
        <p:grpSpPr>
          <a:xfrm>
            <a:off x="7534275" y="4403620"/>
            <a:ext cx="5133975" cy="381723"/>
            <a:chOff x="7534275" y="4403620"/>
            <a:chExt cx="5133975" cy="381723"/>
          </a:xfrm>
        </p:grpSpPr>
        <p:sp>
          <p:nvSpPr>
            <p:cNvPr id="20" name="Strzałka: w prawo 19">
              <a:extLst>
                <a:ext uri="{FF2B5EF4-FFF2-40B4-BE49-F238E27FC236}">
                  <a16:creationId xmlns:a16="http://schemas.microsoft.com/office/drawing/2014/main" id="{BDC627BE-295C-4241-A76F-53F991F6EB33}"/>
                </a:ext>
              </a:extLst>
            </p:cNvPr>
            <p:cNvSpPr/>
            <p:nvPr/>
          </p:nvSpPr>
          <p:spPr>
            <a:xfrm>
              <a:off x="7534275" y="4403620"/>
              <a:ext cx="552450" cy="34209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" name="pole tekstowe 23">
              <a:extLst>
                <a:ext uri="{FF2B5EF4-FFF2-40B4-BE49-F238E27FC236}">
                  <a16:creationId xmlns:a16="http://schemas.microsoft.com/office/drawing/2014/main" id="{3049438B-C2D0-461A-9E80-B00600207DE8}"/>
                </a:ext>
              </a:extLst>
            </p:cNvPr>
            <p:cNvSpPr txBox="1"/>
            <p:nvPr/>
          </p:nvSpPr>
          <p:spPr>
            <a:xfrm>
              <a:off x="8210550" y="4416011"/>
              <a:ext cx="4457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/>
                <a:t>INNE</a:t>
              </a:r>
            </a:p>
          </p:txBody>
        </p:sp>
      </p:grp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C7518213-1E1D-485D-804B-C3242FA83915}"/>
              </a:ext>
            </a:extLst>
          </p:cNvPr>
          <p:cNvSpPr txBox="1"/>
          <p:nvPr/>
        </p:nvSpPr>
        <p:spPr>
          <a:xfrm>
            <a:off x="8086725" y="1488113"/>
            <a:ext cx="47053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Rekonwalescencyjne osocze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Przeciwciała monoklonalne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 err="1"/>
              <a:t>Bamlanivimab</a:t>
            </a:r>
            <a:endParaRPr lang="pl-PL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 err="1"/>
              <a:t>Etesovimab</a:t>
            </a:r>
            <a:endParaRPr lang="pl-PL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REGEN-COV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Interferony</a:t>
            </a:r>
          </a:p>
        </p:txBody>
      </p:sp>
    </p:spTree>
    <p:extLst>
      <p:ext uri="{BB962C8B-B14F-4D97-AF65-F5344CB8AC3E}">
        <p14:creationId xmlns:p14="http://schemas.microsoft.com/office/powerpoint/2010/main" val="158911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333FB2CC-33CB-4FAB-B601-75FDE0D7EB26}"/>
              </a:ext>
            </a:extLst>
          </p:cNvPr>
          <p:cNvSpPr/>
          <p:nvPr/>
        </p:nvSpPr>
        <p:spPr>
          <a:xfrm>
            <a:off x="1666865" y="682179"/>
            <a:ext cx="2657475" cy="495300"/>
          </a:xfrm>
          <a:prstGeom prst="roundRect">
            <a:avLst/>
          </a:prstGeom>
          <a:solidFill>
            <a:srgbClr val="598979"/>
          </a:solidFill>
          <a:ln>
            <a:solidFill>
              <a:srgbClr val="5D8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Zatwierdzone przez FDA</a:t>
            </a: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3D8E5A74-B83B-4352-BE7C-C8F16C293625}"/>
              </a:ext>
            </a:extLst>
          </p:cNvPr>
          <p:cNvSpPr/>
          <p:nvPr/>
        </p:nvSpPr>
        <p:spPr>
          <a:xfrm>
            <a:off x="1662091" y="2121307"/>
            <a:ext cx="2657475" cy="495300"/>
          </a:xfrm>
          <a:prstGeom prst="roundRect">
            <a:avLst/>
          </a:prstGeom>
          <a:solidFill>
            <a:srgbClr val="A6BE9C"/>
          </a:solidFill>
          <a:ln>
            <a:solidFill>
              <a:srgbClr val="A6BE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Obiecujące</a:t>
            </a: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73CB1F05-F046-4DB1-A51D-5741BA6559A0}"/>
              </a:ext>
            </a:extLst>
          </p:cNvPr>
          <p:cNvSpPr/>
          <p:nvPr/>
        </p:nvSpPr>
        <p:spPr>
          <a:xfrm>
            <a:off x="1662091" y="2826868"/>
            <a:ext cx="2657475" cy="495300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Wątpliwe dane</a:t>
            </a: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BE9F4CDA-0A78-4F62-9DBC-35EB83B479FE}"/>
              </a:ext>
            </a:extLst>
          </p:cNvPr>
          <p:cNvSpPr/>
          <p:nvPr/>
        </p:nvSpPr>
        <p:spPr>
          <a:xfrm>
            <a:off x="1662090" y="3521549"/>
            <a:ext cx="2657475" cy="495300"/>
          </a:xfrm>
          <a:prstGeom prst="roundRect">
            <a:avLst/>
          </a:prstGeom>
          <a:solidFill>
            <a:srgbClr val="C57869"/>
          </a:solidFill>
          <a:ln>
            <a:solidFill>
              <a:srgbClr val="C578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Nieobiecujący</a:t>
            </a: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D67C75AA-0A7D-4E85-B348-6E63BE2F591A}"/>
              </a:ext>
            </a:extLst>
          </p:cNvPr>
          <p:cNvSpPr/>
          <p:nvPr/>
        </p:nvSpPr>
        <p:spPr>
          <a:xfrm>
            <a:off x="1666864" y="1387740"/>
            <a:ext cx="2657475" cy="4953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Szeroko używane</a:t>
            </a:r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0C427E71-F658-42C6-B1DF-262450F22227}"/>
              </a:ext>
            </a:extLst>
          </p:cNvPr>
          <p:cNvSpPr/>
          <p:nvPr/>
        </p:nvSpPr>
        <p:spPr>
          <a:xfrm>
            <a:off x="1662090" y="5754392"/>
            <a:ext cx="2657475" cy="547903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Testowane na ludziach</a:t>
            </a:r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0D404B73-F986-4E31-BBCB-9F2664B7F4D1}"/>
              </a:ext>
            </a:extLst>
          </p:cNvPr>
          <p:cNvSpPr/>
          <p:nvPr/>
        </p:nvSpPr>
        <p:spPr>
          <a:xfrm>
            <a:off x="1665634" y="5026191"/>
            <a:ext cx="2657475" cy="54790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/>
              <a:t>Testowane na zwierzętach</a:t>
            </a:r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C6EF3A5E-4471-4A62-AB37-24AB144841BD}"/>
              </a:ext>
            </a:extLst>
          </p:cNvPr>
          <p:cNvSpPr/>
          <p:nvPr/>
        </p:nvSpPr>
        <p:spPr>
          <a:xfrm>
            <a:off x="1662089" y="4255116"/>
            <a:ext cx="2657475" cy="5479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Testowane na komórkach</a:t>
            </a:r>
          </a:p>
        </p:txBody>
      </p:sp>
      <p:pic>
        <p:nvPicPr>
          <p:cNvPr id="1030" name="Picture 6" descr="Ogłoszenie o konkursie IDUB against COVID-19 / Aktualności / Strona główna  - Politechnika Warszawska">
            <a:extLst>
              <a:ext uri="{FF2B5EF4-FFF2-40B4-BE49-F238E27FC236}">
                <a16:creationId xmlns:a16="http://schemas.microsoft.com/office/drawing/2014/main" id="{B3A24794-232A-4EC8-B2BC-ED7F0FF9A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91239" y="757234"/>
            <a:ext cx="6857999" cy="53435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907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94F5AC0-3884-45B8-8184-C28DDA66D5CE}"/>
              </a:ext>
            </a:extLst>
          </p:cNvPr>
          <p:cNvSpPr txBox="1"/>
          <p:nvPr/>
        </p:nvSpPr>
        <p:spPr>
          <a:xfrm>
            <a:off x="1814325" y="2381250"/>
            <a:ext cx="8563349" cy="11249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LEKI PRZECIWWIRUSOWE</a:t>
            </a:r>
          </a:p>
        </p:txBody>
      </p:sp>
    </p:spTree>
    <p:extLst>
      <p:ext uri="{BB962C8B-B14F-4D97-AF65-F5344CB8AC3E}">
        <p14:creationId xmlns:p14="http://schemas.microsoft.com/office/powerpoint/2010/main" val="55555531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20176F63142F458F18BEB2D9E782F7" ma:contentTypeVersion="6" ma:contentTypeDescription="Utwórz nowy dokument." ma:contentTypeScope="" ma:versionID="1f9113e83deff52bce6980b17e0ffe4b">
  <xsd:schema xmlns:xsd="http://www.w3.org/2001/XMLSchema" xmlns:xs="http://www.w3.org/2001/XMLSchema" xmlns:p="http://schemas.microsoft.com/office/2006/metadata/properties" xmlns:ns2="615f1983-c1db-4193-ab38-9786c0ddd0cd" xmlns:ns3="a5e990d7-00e7-4bed-8df6-3bdc42911b36" targetNamespace="http://schemas.microsoft.com/office/2006/metadata/properties" ma:root="true" ma:fieldsID="3c2dbf62f6cf64f591fd5b25e2ed2c1d" ns2:_="" ns3:_="">
    <xsd:import namespace="615f1983-c1db-4193-ab38-9786c0ddd0cd"/>
    <xsd:import namespace="a5e990d7-00e7-4bed-8df6-3bdc42911b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5f1983-c1db-4193-ab38-9786c0ddd0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e990d7-00e7-4bed-8df6-3bdc42911b3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2789101-1138-4443-8AB0-BEF00B9E9B67}"/>
</file>

<file path=customXml/itemProps2.xml><?xml version="1.0" encoding="utf-8"?>
<ds:datastoreItem xmlns:ds="http://schemas.openxmlformats.org/officeDocument/2006/customXml" ds:itemID="{CE07E4C2-9135-4695-B405-1E52F3E19BDC}"/>
</file>

<file path=customXml/itemProps3.xml><?xml version="1.0" encoding="utf-8"?>
<ds:datastoreItem xmlns:ds="http://schemas.openxmlformats.org/officeDocument/2006/customXml" ds:itemID="{89DB55B4-AD96-40A5-BCC0-49C34525189C}"/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845</Words>
  <Application>Microsoft Office PowerPoint</Application>
  <PresentationFormat>Panoramiczny</PresentationFormat>
  <Paragraphs>184</Paragraphs>
  <Slides>40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40</vt:i4>
      </vt:variant>
    </vt:vector>
  </HeadingPairs>
  <TitlesOfParts>
    <vt:vector size="47" baseType="lpstr">
      <vt:lpstr>Agency FB</vt:lpstr>
      <vt:lpstr>Arial</vt:lpstr>
      <vt:lpstr>Calibri</vt:lpstr>
      <vt:lpstr>Calibri Light</vt:lpstr>
      <vt:lpstr>nyt-franklin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Krzysztof Ciura</dc:creator>
  <cp:lastModifiedBy>Krzysztof Ciura</cp:lastModifiedBy>
  <cp:revision>60</cp:revision>
  <dcterms:created xsi:type="dcterms:W3CDTF">2021-05-12T16:17:11Z</dcterms:created>
  <dcterms:modified xsi:type="dcterms:W3CDTF">2021-05-13T23:25:45Z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0x0101000E20176F63142F458F18BEB2D9E782F7</vt:lpwstr>
  </property>
</Properties>
</file>